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handoutMasterIdLst>
    <p:handoutMasterId r:id="rId14"/>
  </p:handoutMasterIdLst>
  <p:sldIdLst>
    <p:sldId id="272" r:id="rId3"/>
    <p:sldId id="257" r:id="rId4"/>
    <p:sldId id="275" r:id="rId5"/>
    <p:sldId id="284" r:id="rId6"/>
    <p:sldId id="281" r:id="rId7"/>
    <p:sldId id="278" r:id="rId8"/>
    <p:sldId id="285" r:id="rId9"/>
    <p:sldId id="287" r:id="rId10"/>
    <p:sldId id="289" r:id="rId11"/>
    <p:sldId id="280" r:id="rId12"/>
  </p:sldIdLst>
  <p:sldSz cx="12192000" cy="6858000"/>
  <p:notesSz cx="6858000" cy="9144000"/>
  <p:embeddedFontLst>
    <p:embeddedFont>
      <p:font typeface="Nunito Sans" charset="0"/>
      <p:regular r:id="rId18"/>
      <p:bold r:id="rId19"/>
      <p:italic r:id="rId20"/>
      <p:boldItalic r:id="rId21"/>
    </p:embeddedFont>
    <p:embeddedFont>
      <p:font typeface="Nunito Sans Light" charset="0"/>
      <p:regular r:id="rId22"/>
      <p:italic r:id="rId23"/>
    </p:embeddedFont>
    <p:embeddedFont>
      <p:font typeface="Nunito Sans ExtraBold" charset="0"/>
      <p:bold r:id="rId24"/>
    </p:embeddedFont>
  </p:embeddedFontLst>
  <p:custDataLst>
    <p:tags r:id="rId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6" userDrawn="1">
          <p15:clr>
            <a:srgbClr val="A4A3A4"/>
          </p15:clr>
        </p15:guide>
        <p15:guide id="2" pos="381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0BBC1"/>
    <a:srgbClr val="A5CDD1"/>
    <a:srgbClr val="D1E5EA"/>
    <a:srgbClr val="F8FAF9"/>
    <a:srgbClr val="E6E6E6"/>
    <a:srgbClr val="4472C4"/>
    <a:srgbClr val="4C477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p:restoredTop sz="94291" autoAdjust="0"/>
  </p:normalViewPr>
  <p:slideViewPr>
    <p:cSldViewPr snapToGrid="0" showGuides="1">
      <p:cViewPr>
        <p:scale>
          <a:sx n="50" d="100"/>
          <a:sy n="50" d="100"/>
        </p:scale>
        <p:origin x="1664" y="904"/>
      </p:cViewPr>
      <p:guideLst>
        <p:guide orient="horz" pos="2166"/>
        <p:guide pos="3816"/>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tags" Target="tags/tag2.xml"/><Relationship Id="rId24" Type="http://schemas.openxmlformats.org/officeDocument/2006/relationships/font" Target="fonts/font7.fntdata"/><Relationship Id="rId23" Type="http://schemas.openxmlformats.org/officeDocument/2006/relationships/font" Target="fonts/font6.fntdata"/><Relationship Id="rId22" Type="http://schemas.openxmlformats.org/officeDocument/2006/relationships/font" Target="fonts/font5.fntdata"/><Relationship Id="rId21" Type="http://schemas.openxmlformats.org/officeDocument/2006/relationships/font" Target="fonts/font4.fntdata"/><Relationship Id="rId20" Type="http://schemas.openxmlformats.org/officeDocument/2006/relationships/font" Target="fonts/font3.fntdata"/><Relationship Id="rId2" Type="http://schemas.openxmlformats.org/officeDocument/2006/relationships/theme" Target="theme/theme1.xml"/><Relationship Id="rId19" Type="http://schemas.openxmlformats.org/officeDocument/2006/relationships/font" Target="fonts/font2.fntdata"/><Relationship Id="rId18" Type="http://schemas.openxmlformats.org/officeDocument/2006/relationships/font" Target="fonts/font1.fntdata"/><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handoutMaster" Target="handoutMasters/handoutMaster1.xml"/><Relationship Id="rId13" Type="http://schemas.openxmlformats.org/officeDocument/2006/relationships/notesMaster" Target="notesMasters/notesMaster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Nunito Sans ExtraBold" charset="0"/>
              <a:ea typeface="Nunito Sans" charset="0"/>
              <a:cs typeface="Nunito Sans" charset="0"/>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Nunito Sans ExtraBold" charset="0"/>
                <a:ea typeface="Nunito Sans" charset="0"/>
                <a:cs typeface="Nunito Sans" charset="0"/>
              </a:rPr>
            </a:fld>
            <a:endParaRPr lang="zh-CN" altLang="en-US">
              <a:latin typeface="Nunito Sans ExtraBold" charset="0"/>
              <a:ea typeface="Nunito Sans" charset="0"/>
              <a:cs typeface="Nunito Sans" charset="0"/>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Nunito Sans ExtraBold" charset="0"/>
              <a:ea typeface="Nunito Sans" charset="0"/>
              <a:cs typeface="Nunito Sans" charset="0"/>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Nunito Sans ExtraBold" charset="0"/>
                <a:ea typeface="Nunito Sans" charset="0"/>
                <a:cs typeface="Nunito Sans" charset="0"/>
              </a:rPr>
            </a:fld>
            <a:endParaRPr lang="zh-CN" altLang="en-US">
              <a:latin typeface="Nunito Sans ExtraBold" charset="0"/>
              <a:ea typeface="Nunito Sans" charset="0"/>
              <a:cs typeface="Nunito Sans" charset="0"/>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Nunito Sans" charset="0"/>
                <a:ea typeface="Nunito Sans" charset="0"/>
                <a:cs typeface="Nunito Sans"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Nunito Sans" charset="0"/>
                <a:ea typeface="Nunito Sans" charset="0"/>
                <a:cs typeface="Nunito Sans" charset="0"/>
              </a:defRPr>
            </a:lvl1pPr>
          </a:lstStyle>
          <a:p>
            <a:fld id="{443EBE89-AAC7-48B1-92F5-A99283D7732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Nunito Sans" charset="0"/>
                <a:ea typeface="Nunito Sans" charset="0"/>
                <a:cs typeface="Nunito Sans"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Nunito Sans" charset="0"/>
                <a:ea typeface="Nunito Sans" charset="0"/>
                <a:cs typeface="Nunito Sans" charset="0"/>
              </a:defRPr>
            </a:lvl1pPr>
          </a:lstStyle>
          <a:p>
            <a:fld id="{7CC1DC1D-7B54-4897-BDCA-22D6E8D80F16}"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Nunito Sans" charset="0"/>
        <a:ea typeface="Nunito Sans" charset="0"/>
        <a:cs typeface="Nunito Sans" charset="0"/>
      </a:defRPr>
    </a:lvl1pPr>
    <a:lvl2pPr marL="457200" algn="l" defTabSz="914400" rtl="0" eaLnBrk="1" latinLnBrk="0" hangingPunct="1">
      <a:defRPr sz="1200" kern="1200">
        <a:solidFill>
          <a:schemeClr val="tx1"/>
        </a:solidFill>
        <a:latin typeface="Nunito Sans" charset="0"/>
        <a:ea typeface="Nunito Sans" charset="0"/>
        <a:cs typeface="Nunito Sans" charset="0"/>
      </a:defRPr>
    </a:lvl2pPr>
    <a:lvl3pPr marL="914400" algn="l" defTabSz="914400" rtl="0" eaLnBrk="1" latinLnBrk="0" hangingPunct="1">
      <a:defRPr sz="1200" kern="1200">
        <a:solidFill>
          <a:schemeClr val="tx1"/>
        </a:solidFill>
        <a:latin typeface="Nunito Sans" charset="0"/>
        <a:ea typeface="Nunito Sans" charset="0"/>
        <a:cs typeface="Nunito Sans" charset="0"/>
      </a:defRPr>
    </a:lvl3pPr>
    <a:lvl4pPr marL="1371600" algn="l" defTabSz="914400" rtl="0" eaLnBrk="1" latinLnBrk="0" hangingPunct="1">
      <a:defRPr sz="1200" kern="1200">
        <a:solidFill>
          <a:schemeClr val="tx1"/>
        </a:solidFill>
        <a:latin typeface="Nunito Sans" charset="0"/>
        <a:ea typeface="Nunito Sans" charset="0"/>
        <a:cs typeface="Nunito Sans" charset="0"/>
      </a:defRPr>
    </a:lvl4pPr>
    <a:lvl5pPr marL="1828800" algn="l" defTabSz="914400" rtl="0" eaLnBrk="1" latinLnBrk="0" hangingPunct="1">
      <a:defRPr sz="1200" kern="1200">
        <a:solidFill>
          <a:schemeClr val="tx1"/>
        </a:solidFill>
        <a:latin typeface="Nunito Sans" charset="0"/>
        <a:ea typeface="Nunito Sans" charset="0"/>
        <a:cs typeface="Nunito Sans"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ACB7F206-C3C8-4DAB-991D-51FD0EFA122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6C3033-526C-412E-BF43-826F46C4C7A0}"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CB7F206-C3C8-4DAB-991D-51FD0EFA122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6C3033-526C-412E-BF43-826F46C4C7A0}"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CB7F206-C3C8-4DAB-991D-51FD0EFA122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6C3033-526C-412E-BF43-826F46C4C7A0}"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CB7F206-C3C8-4DAB-991D-51FD0EFA122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6C3033-526C-412E-BF43-826F46C4C7A0}"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ACB7F206-C3C8-4DAB-991D-51FD0EFA122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6C3033-526C-412E-BF43-826F46C4C7A0}"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ACB7F206-C3C8-4DAB-991D-51FD0EFA122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B6C3033-526C-412E-BF43-826F46C4C7A0}"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ACB7F206-C3C8-4DAB-991D-51FD0EFA122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B6C3033-526C-412E-BF43-826F46C4C7A0}"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ACB7F206-C3C8-4DAB-991D-51FD0EFA122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B6C3033-526C-412E-BF43-826F46C4C7A0}"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CB7F206-C3C8-4DAB-991D-51FD0EFA122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B6C3033-526C-412E-BF43-826F46C4C7A0}"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ACB7F206-C3C8-4DAB-991D-51FD0EFA122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B6C3033-526C-412E-BF43-826F46C4C7A0}"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ACB7F206-C3C8-4DAB-991D-51FD0EFA122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B6C3033-526C-412E-BF43-826F46C4C7A0}"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Nunito Sans" charset="0"/>
                <a:ea typeface="Nunito Sans" charset="0"/>
                <a:cs typeface="Nunito Sans" charset="0"/>
              </a:defRPr>
            </a:lvl1pPr>
          </a:lstStyle>
          <a:p>
            <a:fld id="{ACB7F206-C3C8-4DAB-991D-51FD0EFA122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Nunito Sans" charset="0"/>
                <a:ea typeface="Nunito Sans" charset="0"/>
                <a:cs typeface="Nunito Sans"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Nunito Sans" charset="0"/>
                <a:ea typeface="Nunito Sans" charset="0"/>
                <a:cs typeface="Nunito Sans" charset="0"/>
              </a:defRPr>
            </a:lvl1pPr>
          </a:lstStyle>
          <a:p>
            <a:fld id="{0B6C3033-526C-412E-BF43-826F46C4C7A0}"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Nunito Sans Light" charset="0"/>
          <a:ea typeface="Nunito Sans Light" charset="0"/>
          <a:cs typeface="Nunito Sans"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Nunito Sans" charset="0"/>
          <a:ea typeface="Nunito Sans" charset="0"/>
          <a:cs typeface="Nunito Sans"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Nunito Sans" charset="0"/>
          <a:ea typeface="Nunito Sans" charset="0"/>
          <a:cs typeface="Nunito Sans"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Nunito Sans" charset="0"/>
          <a:ea typeface="Nunito Sans" charset="0"/>
          <a:cs typeface="Nunito Sans"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Nunito Sans" charset="0"/>
          <a:ea typeface="Nunito Sans" charset="0"/>
          <a:cs typeface="Nunito Sans"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Nunito Sans" charset="0"/>
          <a:ea typeface="Nunito Sans" charset="0"/>
          <a:cs typeface="Nunito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openxmlformats.org/officeDocument/2006/relationships/tags" Target="../tags/tag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rot="19920000">
            <a:off x="-125888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17" name="矩形 16"/>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19" name="图片 18" descr="4"/>
          <p:cNvPicPr>
            <a:picLocks noChangeAspect="1"/>
          </p:cNvPicPr>
          <p:nvPr/>
        </p:nvPicPr>
        <p:blipFill>
          <a:blip r:embed="rId1"/>
          <a:srcRect/>
          <a:stretch>
            <a:fillRect/>
          </a:stretch>
        </p:blipFill>
        <p:spPr>
          <a:xfrm rot="5400000">
            <a:off x="2578100" y="-2241550"/>
            <a:ext cx="6845300" cy="11722100"/>
          </a:xfrm>
          <a:prstGeom prst="rect">
            <a:avLst/>
          </a:prstGeom>
        </p:spPr>
      </p:pic>
      <p:sp>
        <p:nvSpPr>
          <p:cNvPr id="26" name="矩形 25"/>
          <p:cNvSpPr/>
          <p:nvPr/>
        </p:nvSpPr>
        <p:spPr>
          <a:xfrm>
            <a:off x="-139700" y="-130810"/>
            <a:ext cx="11522075" cy="64858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20" name="文本框 19"/>
          <p:cNvSpPr txBox="1"/>
          <p:nvPr>
            <p:custDataLst>
              <p:tags r:id="rId2"/>
            </p:custDataLst>
          </p:nvPr>
        </p:nvSpPr>
        <p:spPr>
          <a:xfrm>
            <a:off x="2297431" y="3003379"/>
            <a:ext cx="7815580" cy="1445260"/>
          </a:xfrm>
          <a:prstGeom prst="rect">
            <a:avLst/>
          </a:prstGeom>
          <a:noFill/>
        </p:spPr>
        <p:txBody>
          <a:bodyPr wrap="none" rtlCol="0">
            <a:spAutoFit/>
          </a:bodyPr>
          <a:lstStyle/>
          <a:p>
            <a:pPr algn="ctr"/>
            <a:r>
              <a:rPr lang="en-US" altLang="zh-CN" sz="4400" spc="-300" dirty="0">
                <a:solidFill>
                  <a:schemeClr val="tx1">
                    <a:lumMod val="50000"/>
                    <a:lumOff val="50000"/>
                  </a:schemeClr>
                </a:solidFill>
                <a:latin typeface="Nunito Sans ExtraBold" charset="0"/>
                <a:ea typeface="Nunito Sans ExtraBold" charset="0"/>
                <a:cs typeface="Nunito Sans" charset="0"/>
              </a:rPr>
              <a:t>DISTRIBUTOR ENGANGEMENT </a:t>
            </a:r>
            <a:endParaRPr lang="en-US" altLang="zh-CN" sz="4400" spc="-300" dirty="0">
              <a:solidFill>
                <a:schemeClr val="tx1">
                  <a:lumMod val="50000"/>
                  <a:lumOff val="50000"/>
                </a:schemeClr>
              </a:solidFill>
              <a:latin typeface="Nunito Sans ExtraBold" charset="0"/>
              <a:ea typeface="Nunito Sans ExtraBold" charset="0"/>
              <a:cs typeface="Nunito Sans" charset="0"/>
            </a:endParaRPr>
          </a:p>
          <a:p>
            <a:pPr algn="ctr"/>
            <a:r>
              <a:rPr lang="en-US" altLang="zh-CN" sz="4400" spc="-300" dirty="0">
                <a:solidFill>
                  <a:schemeClr val="tx1">
                    <a:lumMod val="50000"/>
                    <a:lumOff val="50000"/>
                  </a:schemeClr>
                </a:solidFill>
                <a:latin typeface="Nunito Sans ExtraBold" charset="0"/>
                <a:ea typeface="Nunito Sans ExtraBold" charset="0"/>
                <a:cs typeface="Nunito Sans" charset="0"/>
              </a:rPr>
              <a:t>ANALYSIS</a:t>
            </a:r>
            <a:endParaRPr lang="en-US" altLang="zh-CN" sz="4400" spc="-300" dirty="0">
              <a:solidFill>
                <a:schemeClr val="tx1">
                  <a:lumMod val="50000"/>
                  <a:lumOff val="50000"/>
                </a:schemeClr>
              </a:solidFill>
              <a:latin typeface="Nunito Sans ExtraBold" charset="0"/>
              <a:ea typeface="Nunito Sans ExtraBold" charset="0"/>
              <a:cs typeface="Nunito Sans" charset="0"/>
            </a:endParaRPr>
          </a:p>
        </p:txBody>
      </p:sp>
      <p:cxnSp>
        <p:nvCxnSpPr>
          <p:cNvPr id="21" name="直接连接符 20"/>
          <p:cNvCxnSpPr/>
          <p:nvPr/>
        </p:nvCxnSpPr>
        <p:spPr>
          <a:xfrm>
            <a:off x="2616200" y="3640455"/>
            <a:ext cx="7177380" cy="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2410366" y="2358317"/>
            <a:ext cx="7836630" cy="583565"/>
          </a:xfrm>
          <a:prstGeom prst="rect">
            <a:avLst/>
          </a:prstGeom>
          <a:noFill/>
        </p:spPr>
        <p:txBody>
          <a:bodyPr wrap="square" rtlCol="0">
            <a:spAutoFit/>
          </a:bodyPr>
          <a:lstStyle/>
          <a:p>
            <a:pPr algn="ctr"/>
            <a:r>
              <a:rPr lang="en-US" altLang="zh-CN" sz="3200" b="0" i="0" dirty="0">
                <a:solidFill>
                  <a:schemeClr val="tx1">
                    <a:lumMod val="50000"/>
                    <a:lumOff val="50000"/>
                  </a:schemeClr>
                </a:solidFill>
                <a:effectLst/>
                <a:latin typeface="Nunito Sans" charset="0"/>
                <a:ea typeface="Nunito Sans" charset="0"/>
                <a:cs typeface="Nunito Sans" charset="0"/>
              </a:rPr>
              <a:t>BDM project presentation on:</a:t>
            </a:r>
            <a:endParaRPr lang="en-US" altLang="zh-CN" sz="3200" b="0" i="0" dirty="0">
              <a:solidFill>
                <a:schemeClr val="tx1">
                  <a:lumMod val="50000"/>
                  <a:lumOff val="50000"/>
                </a:schemeClr>
              </a:solidFill>
              <a:effectLst/>
              <a:latin typeface="Nunito Sans" charset="0"/>
              <a:ea typeface="Nunito Sans" charset="0"/>
              <a:cs typeface="Nunito Sans" charset="0"/>
            </a:endParaRPr>
          </a:p>
        </p:txBody>
      </p:sp>
      <p:sp>
        <p:nvSpPr>
          <p:cNvPr id="24" name="矩形: 圆角 23"/>
          <p:cNvSpPr/>
          <p:nvPr/>
        </p:nvSpPr>
        <p:spPr>
          <a:xfrm>
            <a:off x="3966210" y="5440680"/>
            <a:ext cx="3309620" cy="574040"/>
          </a:xfrm>
          <a:prstGeom prst="roundRect">
            <a:avLst>
              <a:gd name="adj" fmla="val 5000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chemeClr val="bg1"/>
                </a:solidFill>
                <a:latin typeface="Nunito Sans" charset="0"/>
                <a:ea typeface="Nunito Sans" charset="0"/>
                <a:cs typeface="Nunito Sans" charset="0"/>
              </a:rPr>
              <a:t>Name: </a:t>
            </a:r>
            <a:r>
              <a:rPr lang="en-US" altLang="zh-CN" sz="1400" b="1" dirty="0">
                <a:solidFill>
                  <a:schemeClr val="bg1"/>
                </a:solidFill>
                <a:latin typeface="Nunito Sans" charset="0"/>
                <a:ea typeface="Nunito Sans" charset="0"/>
                <a:cs typeface="Nunito Sans" charset="0"/>
              </a:rPr>
              <a:t>SADEED AZHAR</a:t>
            </a:r>
            <a:endParaRPr lang="en-US" altLang="zh-CN" sz="1400" b="1" dirty="0">
              <a:solidFill>
                <a:schemeClr val="bg1"/>
              </a:solidFill>
              <a:latin typeface="Nunito Sans" charset="0"/>
              <a:ea typeface="Nunito Sans" charset="0"/>
              <a:cs typeface="Nunito Sans" charset="0"/>
            </a:endParaRPr>
          </a:p>
          <a:p>
            <a:pPr algn="ctr"/>
            <a:r>
              <a:rPr lang="en-US" altLang="zh-CN" sz="1400" b="1" dirty="0">
                <a:solidFill>
                  <a:schemeClr val="bg1"/>
                </a:solidFill>
                <a:latin typeface="Nunito Sans" charset="0"/>
                <a:ea typeface="Nunito Sans" charset="0"/>
                <a:cs typeface="Nunito Sans" charset="0"/>
              </a:rPr>
              <a:t>Roll no: 21F2001197</a:t>
            </a:r>
            <a:endParaRPr lang="en-US" altLang="zh-CN" sz="1400" b="1" dirty="0">
              <a:solidFill>
                <a:schemeClr val="bg1"/>
              </a:solidFill>
              <a:latin typeface="Nunito Sans" charset="0"/>
              <a:ea typeface="Nunito Sans" charset="0"/>
              <a:cs typeface="Nunito Sans" charset="0"/>
            </a:endParaRPr>
          </a:p>
        </p:txBody>
      </p:sp>
      <p:pic>
        <p:nvPicPr>
          <p:cNvPr id="2" name="Picture 1"/>
          <p:cNvPicPr>
            <a:picLocks noChangeAspect="1"/>
          </p:cNvPicPr>
          <p:nvPr/>
        </p:nvPicPr>
        <p:blipFill>
          <a:blip r:embed="rId3"/>
          <a:stretch>
            <a:fillRect/>
          </a:stretch>
        </p:blipFill>
        <p:spPr>
          <a:xfrm>
            <a:off x="4523105" y="196850"/>
            <a:ext cx="2564130" cy="194056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rot="19920000">
            <a:off x="-1287462"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17" name="矩形 16"/>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19" name="图片 18" descr="4"/>
          <p:cNvPicPr>
            <a:picLocks noChangeAspect="1"/>
          </p:cNvPicPr>
          <p:nvPr/>
        </p:nvPicPr>
        <p:blipFill>
          <a:blip r:embed="rId1"/>
          <a:srcRect/>
          <a:stretch>
            <a:fillRect/>
          </a:stretch>
        </p:blipFill>
        <p:spPr>
          <a:xfrm rot="5400000">
            <a:off x="2438400" y="-2216150"/>
            <a:ext cx="6845300" cy="11722100"/>
          </a:xfrm>
          <a:prstGeom prst="rect">
            <a:avLst/>
          </a:prstGeom>
        </p:spPr>
      </p:pic>
      <p:sp>
        <p:nvSpPr>
          <p:cNvPr id="26" name="矩形 25"/>
          <p:cNvSpPr/>
          <p:nvPr/>
        </p:nvSpPr>
        <p:spPr>
          <a:xfrm>
            <a:off x="787400" y="723900"/>
            <a:ext cx="10337800" cy="549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20" name="文本框 19"/>
          <p:cNvSpPr txBox="1"/>
          <p:nvPr/>
        </p:nvSpPr>
        <p:spPr>
          <a:xfrm>
            <a:off x="3790636" y="2555069"/>
            <a:ext cx="4610735" cy="1014730"/>
          </a:xfrm>
          <a:prstGeom prst="rect">
            <a:avLst/>
          </a:prstGeom>
          <a:noFill/>
        </p:spPr>
        <p:txBody>
          <a:bodyPr wrap="none" rtlCol="0">
            <a:spAutoFit/>
          </a:bodyPr>
          <a:lstStyle/>
          <a:p>
            <a:pPr algn="ctr"/>
            <a:r>
              <a:rPr lang="en-US" altLang="zh-CN" sz="6000" spc="-300" dirty="0">
                <a:solidFill>
                  <a:schemeClr val="tx1">
                    <a:lumMod val="50000"/>
                    <a:lumOff val="50000"/>
                  </a:schemeClr>
                </a:solidFill>
                <a:latin typeface="Nunito Sans ExtraBold" charset="0"/>
                <a:ea typeface="Nunito Sans ExtraBold" charset="0"/>
                <a:cs typeface="Nunito Sans" charset="0"/>
              </a:rPr>
              <a:t>THANK YOU!</a:t>
            </a:r>
            <a:endParaRPr lang="en-US" altLang="zh-CN" sz="6000" spc="-300" dirty="0">
              <a:solidFill>
                <a:schemeClr val="tx1">
                  <a:lumMod val="50000"/>
                  <a:lumOff val="50000"/>
                </a:schemeClr>
              </a:solidFill>
              <a:latin typeface="Nunito Sans ExtraBold" charset="0"/>
              <a:ea typeface="Nunito Sans ExtraBold" charset="0"/>
              <a:cs typeface="Nunito Sans" charset="0"/>
            </a:endParaRPr>
          </a:p>
        </p:txBody>
      </p:sp>
      <p:cxnSp>
        <p:nvCxnSpPr>
          <p:cNvPr id="21" name="直接连接符 20"/>
          <p:cNvCxnSpPr/>
          <p:nvPr/>
        </p:nvCxnSpPr>
        <p:spPr>
          <a:xfrm>
            <a:off x="2616200" y="3657600"/>
            <a:ext cx="7177380" cy="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3" name="矩形 2"/>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4" name="图片 3" descr="4"/>
          <p:cNvPicPr>
            <a:picLocks noChangeAspect="1"/>
          </p:cNvPicPr>
          <p:nvPr/>
        </p:nvPicPr>
        <p:blipFill>
          <a:blip r:embed="rId1"/>
          <a:srcRect/>
          <a:stretch>
            <a:fillRect/>
          </a:stretch>
        </p:blipFill>
        <p:spPr>
          <a:xfrm rot="5400000">
            <a:off x="2438400" y="-2216150"/>
            <a:ext cx="6845300" cy="11722100"/>
          </a:xfrm>
          <a:prstGeom prst="rect">
            <a:avLst/>
          </a:prstGeom>
        </p:spPr>
      </p:pic>
      <p:sp>
        <p:nvSpPr>
          <p:cNvPr id="6" name="矩形 5"/>
          <p:cNvSpPr/>
          <p:nvPr/>
        </p:nvSpPr>
        <p:spPr>
          <a:xfrm>
            <a:off x="795020" y="635"/>
            <a:ext cx="10601960" cy="43484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13" name="文本框 12"/>
          <p:cNvSpPr txBox="1"/>
          <p:nvPr/>
        </p:nvSpPr>
        <p:spPr>
          <a:xfrm>
            <a:off x="2124725" y="2717132"/>
            <a:ext cx="854710" cy="768350"/>
          </a:xfrm>
          <a:prstGeom prst="rect">
            <a:avLst/>
          </a:prstGeom>
          <a:noFill/>
        </p:spPr>
        <p:txBody>
          <a:bodyPr wrap="none" rtlCol="0">
            <a:spAutoFit/>
          </a:bodyPr>
          <a:lstStyle/>
          <a:p>
            <a:pPr algn="ctr"/>
            <a:r>
              <a:rPr lang="en-US" altLang="zh-CN" sz="4400" b="1" dirty="0">
                <a:solidFill>
                  <a:srgbClr val="A5CDD1"/>
                </a:solidFill>
                <a:latin typeface="Nunito Sans ExtraBold" charset="0"/>
                <a:ea typeface="Nunito Sans ExtraBold" charset="0"/>
                <a:cs typeface="Arial" panose="020B0604020202020204" pitchFamily="34" charset="0"/>
              </a:rPr>
              <a:t>01</a:t>
            </a:r>
            <a:endParaRPr lang="zh-CN" altLang="en-US" sz="4400" b="1" dirty="0">
              <a:solidFill>
                <a:srgbClr val="A5CDD1"/>
              </a:solidFill>
              <a:latin typeface="Nunito Sans ExtraBold" charset="0"/>
              <a:ea typeface="Nunito Sans ExtraBold" charset="0"/>
              <a:cs typeface="Arial" panose="020B0604020202020204" pitchFamily="34" charset="0"/>
            </a:endParaRPr>
          </a:p>
        </p:txBody>
      </p:sp>
      <p:sp>
        <p:nvSpPr>
          <p:cNvPr id="15" name="文本框 14"/>
          <p:cNvSpPr txBox="1"/>
          <p:nvPr/>
        </p:nvSpPr>
        <p:spPr>
          <a:xfrm>
            <a:off x="908685" y="3395980"/>
            <a:ext cx="3679190" cy="829945"/>
          </a:xfrm>
          <a:prstGeom prst="rect">
            <a:avLst/>
          </a:prstGeom>
          <a:noFill/>
        </p:spPr>
        <p:txBody>
          <a:bodyPr wrap="square" rtlCol="0">
            <a:spAutoFit/>
          </a:bodyPr>
          <a:lstStyle/>
          <a:p>
            <a:pPr algn="ctr"/>
            <a:r>
              <a:rPr lang="en-US" altLang="zh-CN" sz="2400" dirty="0">
                <a:solidFill>
                  <a:schemeClr val="tx1">
                    <a:lumMod val="65000"/>
                    <a:lumOff val="35000"/>
                  </a:schemeClr>
                </a:solidFill>
                <a:latin typeface="Nunito Sans" charset="0"/>
                <a:ea typeface="Nunito Sans" charset="0"/>
                <a:cs typeface="Nunito Sans" charset="0"/>
              </a:rPr>
              <a:t>Business Introduction</a:t>
            </a:r>
            <a:r>
              <a:rPr lang="zh-CN" altLang="en-US" sz="2400" dirty="0">
                <a:solidFill>
                  <a:schemeClr val="tx1">
                    <a:lumMod val="65000"/>
                    <a:lumOff val="35000"/>
                  </a:schemeClr>
                </a:solidFill>
                <a:latin typeface="Nunito Sans" charset="0"/>
                <a:ea typeface="Nunito Sans" charset="0"/>
                <a:cs typeface="Nunito Sans" charset="0"/>
              </a:rPr>
              <a:t> </a:t>
            </a:r>
            <a:r>
              <a:rPr lang="en-US" altLang="zh-CN" sz="2400" dirty="0">
                <a:solidFill>
                  <a:schemeClr val="tx1">
                    <a:lumMod val="65000"/>
                    <a:lumOff val="35000"/>
                  </a:schemeClr>
                </a:solidFill>
                <a:latin typeface="Nunito Sans" charset="0"/>
                <a:ea typeface="Nunito Sans" charset="0"/>
                <a:cs typeface="Nunito Sans" charset="0"/>
              </a:rPr>
              <a:t>&amp; Problem Background</a:t>
            </a:r>
            <a:endParaRPr lang="en-US" altLang="zh-CN" sz="2400" dirty="0">
              <a:solidFill>
                <a:schemeClr val="tx1">
                  <a:lumMod val="65000"/>
                  <a:lumOff val="35000"/>
                </a:schemeClr>
              </a:solidFill>
              <a:latin typeface="Nunito Sans" charset="0"/>
              <a:ea typeface="Nunito Sans" charset="0"/>
              <a:cs typeface="Nunito Sans" charset="0"/>
            </a:endParaRPr>
          </a:p>
        </p:txBody>
      </p:sp>
      <p:sp>
        <p:nvSpPr>
          <p:cNvPr id="16" name="文本框 15"/>
          <p:cNvSpPr txBox="1"/>
          <p:nvPr/>
        </p:nvSpPr>
        <p:spPr>
          <a:xfrm>
            <a:off x="5810265" y="2717132"/>
            <a:ext cx="854710" cy="768350"/>
          </a:xfrm>
          <a:prstGeom prst="rect">
            <a:avLst/>
          </a:prstGeom>
          <a:noFill/>
        </p:spPr>
        <p:txBody>
          <a:bodyPr wrap="none" rtlCol="0">
            <a:spAutoFit/>
          </a:bodyPr>
          <a:lstStyle/>
          <a:p>
            <a:pPr algn="ctr"/>
            <a:r>
              <a:rPr lang="en-US" altLang="zh-CN" sz="4400" b="1" dirty="0">
                <a:solidFill>
                  <a:srgbClr val="A5CDD1"/>
                </a:solidFill>
                <a:latin typeface="Nunito Sans ExtraBold" charset="0"/>
                <a:ea typeface="Nunito Sans ExtraBold" charset="0"/>
                <a:cs typeface="Arial" panose="020B0604020202020204" pitchFamily="34" charset="0"/>
              </a:rPr>
              <a:t>02</a:t>
            </a:r>
            <a:endParaRPr lang="zh-CN" altLang="en-US" sz="4400" b="1" dirty="0">
              <a:solidFill>
                <a:srgbClr val="A5CDD1"/>
              </a:solidFill>
              <a:latin typeface="Nunito Sans ExtraBold" charset="0"/>
              <a:ea typeface="Nunito Sans ExtraBold" charset="0"/>
              <a:cs typeface="Arial" panose="020B0604020202020204" pitchFamily="34" charset="0"/>
            </a:endParaRPr>
          </a:p>
        </p:txBody>
      </p:sp>
      <p:sp>
        <p:nvSpPr>
          <p:cNvPr id="17" name="文本框 16"/>
          <p:cNvSpPr txBox="1"/>
          <p:nvPr/>
        </p:nvSpPr>
        <p:spPr>
          <a:xfrm>
            <a:off x="4827647" y="3485525"/>
            <a:ext cx="3151414" cy="460375"/>
          </a:xfrm>
          <a:prstGeom prst="rect">
            <a:avLst/>
          </a:prstGeom>
          <a:noFill/>
        </p:spPr>
        <p:txBody>
          <a:bodyPr wrap="square" rtlCol="0">
            <a:spAutoFit/>
          </a:bodyPr>
          <a:lstStyle/>
          <a:p>
            <a:pPr algn="ctr"/>
            <a:r>
              <a:rPr lang="en-US" altLang="zh-CN" sz="2400" dirty="0">
                <a:solidFill>
                  <a:schemeClr val="tx1">
                    <a:lumMod val="65000"/>
                    <a:lumOff val="35000"/>
                  </a:schemeClr>
                </a:solidFill>
                <a:latin typeface="Nunito Sans" charset="0"/>
                <a:ea typeface="Nunito Sans" charset="0"/>
                <a:cs typeface="Nunito Sans" charset="0"/>
              </a:rPr>
              <a:t>Problem Statement</a:t>
            </a:r>
            <a:endParaRPr lang="en-US" altLang="zh-CN" sz="2400" dirty="0">
              <a:solidFill>
                <a:schemeClr val="tx1">
                  <a:lumMod val="65000"/>
                  <a:lumOff val="35000"/>
                </a:schemeClr>
              </a:solidFill>
              <a:latin typeface="Nunito Sans" charset="0"/>
              <a:ea typeface="Nunito Sans" charset="0"/>
              <a:cs typeface="Nunito Sans" charset="0"/>
            </a:endParaRPr>
          </a:p>
        </p:txBody>
      </p:sp>
      <p:sp>
        <p:nvSpPr>
          <p:cNvPr id="18" name="文本框 17"/>
          <p:cNvSpPr txBox="1"/>
          <p:nvPr/>
        </p:nvSpPr>
        <p:spPr>
          <a:xfrm>
            <a:off x="8938275" y="2717132"/>
            <a:ext cx="854710" cy="768350"/>
          </a:xfrm>
          <a:prstGeom prst="rect">
            <a:avLst/>
          </a:prstGeom>
          <a:noFill/>
        </p:spPr>
        <p:txBody>
          <a:bodyPr wrap="none" rtlCol="0">
            <a:spAutoFit/>
          </a:bodyPr>
          <a:lstStyle/>
          <a:p>
            <a:pPr algn="ctr"/>
            <a:r>
              <a:rPr lang="en-US" altLang="zh-CN" sz="4400" b="1" dirty="0">
                <a:solidFill>
                  <a:srgbClr val="A5CDD1"/>
                </a:solidFill>
                <a:latin typeface="Nunito Sans ExtraBold" charset="0"/>
                <a:ea typeface="Nunito Sans ExtraBold" charset="0"/>
                <a:cs typeface="Arial" panose="020B0604020202020204" pitchFamily="34" charset="0"/>
              </a:rPr>
              <a:t>03</a:t>
            </a:r>
            <a:endParaRPr lang="zh-CN" altLang="en-US" sz="4400" b="1" dirty="0">
              <a:solidFill>
                <a:srgbClr val="A5CDD1"/>
              </a:solidFill>
              <a:latin typeface="Nunito Sans ExtraBold" charset="0"/>
              <a:ea typeface="Nunito Sans ExtraBold" charset="0"/>
              <a:cs typeface="Arial" panose="020B0604020202020204" pitchFamily="34" charset="0"/>
            </a:endParaRPr>
          </a:p>
        </p:txBody>
      </p:sp>
      <p:sp>
        <p:nvSpPr>
          <p:cNvPr id="19" name="文本框 18"/>
          <p:cNvSpPr txBox="1"/>
          <p:nvPr/>
        </p:nvSpPr>
        <p:spPr>
          <a:xfrm>
            <a:off x="7839452" y="3485525"/>
            <a:ext cx="3151414" cy="460375"/>
          </a:xfrm>
          <a:prstGeom prst="rect">
            <a:avLst/>
          </a:prstGeom>
          <a:noFill/>
        </p:spPr>
        <p:txBody>
          <a:bodyPr wrap="square" rtlCol="0">
            <a:spAutoFit/>
          </a:bodyPr>
          <a:lstStyle/>
          <a:p>
            <a:pPr algn="ctr"/>
            <a:r>
              <a:rPr lang="en-US" altLang="zh-CN" sz="2400" dirty="0">
                <a:solidFill>
                  <a:schemeClr val="tx1">
                    <a:lumMod val="65000"/>
                    <a:lumOff val="35000"/>
                  </a:schemeClr>
                </a:solidFill>
                <a:latin typeface="Nunito Sans" charset="0"/>
                <a:ea typeface="Nunito Sans" charset="0"/>
                <a:cs typeface="Nunito Sans" charset="0"/>
              </a:rPr>
              <a:t>Results &amp; Findings</a:t>
            </a:r>
            <a:r>
              <a:rPr lang="zh-CN" altLang="en-US" sz="2400" dirty="0">
                <a:solidFill>
                  <a:schemeClr val="tx1">
                    <a:lumMod val="65000"/>
                    <a:lumOff val="35000"/>
                  </a:schemeClr>
                </a:solidFill>
                <a:latin typeface="Nunito Sans" charset="0"/>
                <a:ea typeface="Nunito Sans" charset="0"/>
                <a:cs typeface="Nunito Sans" charset="0"/>
              </a:rPr>
              <a:t> </a:t>
            </a:r>
            <a:endParaRPr lang="zh-CN" altLang="en-US" sz="2400" dirty="0">
              <a:solidFill>
                <a:schemeClr val="tx1">
                  <a:lumMod val="65000"/>
                  <a:lumOff val="35000"/>
                </a:schemeClr>
              </a:solidFill>
              <a:latin typeface="Nunito Sans" charset="0"/>
              <a:ea typeface="Nunito Sans" charset="0"/>
              <a:cs typeface="Nunito Sans" charset="0"/>
            </a:endParaRPr>
          </a:p>
        </p:txBody>
      </p:sp>
      <p:sp>
        <p:nvSpPr>
          <p:cNvPr id="22" name="文本框 21"/>
          <p:cNvSpPr txBox="1"/>
          <p:nvPr/>
        </p:nvSpPr>
        <p:spPr>
          <a:xfrm>
            <a:off x="5810265" y="4432300"/>
            <a:ext cx="854710" cy="768350"/>
          </a:xfrm>
          <a:prstGeom prst="rect">
            <a:avLst/>
          </a:prstGeom>
          <a:noFill/>
        </p:spPr>
        <p:txBody>
          <a:bodyPr wrap="none" rtlCol="0">
            <a:spAutoFit/>
          </a:bodyPr>
          <a:lstStyle/>
          <a:p>
            <a:pPr algn="ctr"/>
            <a:r>
              <a:rPr lang="en-US" altLang="zh-CN" sz="4400" b="1" dirty="0">
                <a:solidFill>
                  <a:srgbClr val="A5CDD1"/>
                </a:solidFill>
                <a:latin typeface="Nunito Sans ExtraBold" charset="0"/>
                <a:ea typeface="Nunito Sans ExtraBold" charset="0"/>
                <a:cs typeface="Arial" panose="020B0604020202020204" pitchFamily="34" charset="0"/>
              </a:rPr>
              <a:t>04</a:t>
            </a:r>
            <a:endParaRPr lang="zh-CN" altLang="en-US" sz="4400" b="1" dirty="0">
              <a:solidFill>
                <a:srgbClr val="A5CDD1"/>
              </a:solidFill>
              <a:latin typeface="Nunito Sans ExtraBold" charset="0"/>
              <a:ea typeface="Nunito Sans ExtraBold" charset="0"/>
              <a:cs typeface="Arial" panose="020B0604020202020204" pitchFamily="34" charset="0"/>
            </a:endParaRPr>
          </a:p>
        </p:txBody>
      </p:sp>
      <p:sp>
        <p:nvSpPr>
          <p:cNvPr id="23" name="文本框 22"/>
          <p:cNvSpPr txBox="1"/>
          <p:nvPr/>
        </p:nvSpPr>
        <p:spPr>
          <a:xfrm>
            <a:off x="4060825" y="5111115"/>
            <a:ext cx="4354195" cy="829945"/>
          </a:xfrm>
          <a:prstGeom prst="rect">
            <a:avLst/>
          </a:prstGeom>
          <a:noFill/>
        </p:spPr>
        <p:txBody>
          <a:bodyPr wrap="square" rtlCol="0">
            <a:spAutoFit/>
          </a:bodyPr>
          <a:lstStyle/>
          <a:p>
            <a:pPr algn="ctr"/>
            <a:r>
              <a:rPr lang="en-US" altLang="zh-CN" sz="2400" dirty="0">
                <a:solidFill>
                  <a:schemeClr val="tx1">
                    <a:lumMod val="65000"/>
                    <a:lumOff val="35000"/>
                  </a:schemeClr>
                </a:solidFill>
                <a:latin typeface="Nunito Sans" charset="0"/>
                <a:ea typeface="Nunito Sans" charset="0"/>
                <a:cs typeface="Nunito Sans" charset="0"/>
              </a:rPr>
              <a:t>Interpretation &amp; Recommendations</a:t>
            </a:r>
            <a:r>
              <a:rPr lang="zh-CN" altLang="en-US" sz="2400" dirty="0">
                <a:solidFill>
                  <a:schemeClr val="tx1">
                    <a:lumMod val="65000"/>
                    <a:lumOff val="35000"/>
                  </a:schemeClr>
                </a:solidFill>
                <a:latin typeface="Nunito Sans" charset="0"/>
                <a:ea typeface="Nunito Sans" charset="0"/>
                <a:cs typeface="Nunito Sans" charset="0"/>
              </a:rPr>
              <a:t> </a:t>
            </a:r>
            <a:endParaRPr lang="zh-CN" altLang="en-US" sz="2400" dirty="0">
              <a:solidFill>
                <a:schemeClr val="tx1">
                  <a:lumMod val="65000"/>
                  <a:lumOff val="35000"/>
                </a:schemeClr>
              </a:solidFill>
              <a:latin typeface="Nunito Sans" charset="0"/>
              <a:ea typeface="Nunito Sans" charset="0"/>
              <a:cs typeface="Nunito Sans" charset="0"/>
            </a:endParaRPr>
          </a:p>
        </p:txBody>
      </p:sp>
      <p:sp>
        <p:nvSpPr>
          <p:cNvPr id="5" name="文本框 21"/>
          <p:cNvSpPr txBox="1"/>
          <p:nvPr/>
        </p:nvSpPr>
        <p:spPr>
          <a:xfrm>
            <a:off x="2410366" y="1516942"/>
            <a:ext cx="7836630" cy="706755"/>
          </a:xfrm>
          <a:prstGeom prst="rect">
            <a:avLst/>
          </a:prstGeom>
          <a:noFill/>
        </p:spPr>
        <p:txBody>
          <a:bodyPr wrap="square" rtlCol="0">
            <a:spAutoFit/>
          </a:bodyPr>
          <a:p>
            <a:pPr algn="ctr"/>
            <a:r>
              <a:rPr lang="en-US" altLang="zh-CN" sz="4000" b="1" i="0" dirty="0">
                <a:solidFill>
                  <a:schemeClr val="tx1">
                    <a:lumMod val="50000"/>
                    <a:lumOff val="50000"/>
                  </a:schemeClr>
                </a:solidFill>
                <a:effectLst/>
                <a:latin typeface="Nunito Sans" charset="0"/>
                <a:ea typeface="Nunito Sans" charset="0"/>
                <a:cs typeface="Nunito Sans" charset="0"/>
              </a:rPr>
              <a:t>CONTENTS</a:t>
            </a:r>
            <a:endParaRPr lang="en-US" altLang="zh-CN" sz="4000" b="1" i="0" dirty="0">
              <a:solidFill>
                <a:schemeClr val="tx1">
                  <a:lumMod val="50000"/>
                  <a:lumOff val="50000"/>
                </a:schemeClr>
              </a:solidFill>
              <a:effectLst/>
              <a:latin typeface="Nunito Sans" charset="0"/>
              <a:ea typeface="Nunito Sans" charset="0"/>
              <a:cs typeface="Nunito Sans"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5" name="矩形 4"/>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9" name="图片 8" descr="4"/>
          <p:cNvPicPr>
            <a:picLocks noChangeAspect="1"/>
          </p:cNvPicPr>
          <p:nvPr/>
        </p:nvPicPr>
        <p:blipFill>
          <a:blip r:embed="rId1"/>
          <a:srcRect/>
          <a:stretch>
            <a:fillRect/>
          </a:stretch>
        </p:blipFill>
        <p:spPr>
          <a:xfrm rot="5400000">
            <a:off x="2162003" y="-2933871"/>
            <a:ext cx="7622663" cy="13053279"/>
          </a:xfrm>
          <a:prstGeom prst="rect">
            <a:avLst/>
          </a:prstGeom>
        </p:spPr>
      </p:pic>
      <p:sp>
        <p:nvSpPr>
          <p:cNvPr id="11" name="矩形 10"/>
          <p:cNvSpPr/>
          <p:nvPr/>
        </p:nvSpPr>
        <p:spPr>
          <a:xfrm>
            <a:off x="349638" y="367207"/>
            <a:ext cx="11511775" cy="6123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19" name="矩形 18"/>
          <p:cNvSpPr/>
          <p:nvPr/>
        </p:nvSpPr>
        <p:spPr>
          <a:xfrm>
            <a:off x="1066800" y="1509395"/>
            <a:ext cx="9154160" cy="2106930"/>
          </a:xfrm>
          <a:prstGeom prst="rect">
            <a:avLst/>
          </a:prstGeom>
          <a:solidFill>
            <a:schemeClr val="bg1"/>
          </a:solidFill>
          <a:ln w="19050">
            <a:solidFill>
              <a:srgbClr val="90BB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2" name="文本框 1"/>
          <p:cNvSpPr txBox="1"/>
          <p:nvPr/>
        </p:nvSpPr>
        <p:spPr>
          <a:xfrm>
            <a:off x="3522980" y="443865"/>
            <a:ext cx="5420360" cy="953135"/>
          </a:xfrm>
          <a:prstGeom prst="rect">
            <a:avLst/>
          </a:prstGeom>
          <a:noFill/>
        </p:spPr>
        <p:txBody>
          <a:bodyPr wrap="square" rtlCol="0">
            <a:spAutoFit/>
          </a:bodyPr>
          <a:lstStyle/>
          <a:p>
            <a:pPr algn="ctr"/>
            <a:r>
              <a:rPr lang="en-US" altLang="zh-CN" sz="2800" b="1" u="sng" dirty="0">
                <a:solidFill>
                  <a:schemeClr val="tx1">
                    <a:lumMod val="65000"/>
                    <a:lumOff val="35000"/>
                  </a:schemeClr>
                </a:solidFill>
                <a:latin typeface="Nunito Sans" charset="0"/>
                <a:ea typeface="Nunito Sans" charset="0"/>
                <a:cs typeface="Nunito Sans" charset="0"/>
              </a:rPr>
              <a:t>Business Introduction</a:t>
            </a:r>
            <a:r>
              <a:rPr lang="zh-CN" altLang="en-US" sz="2800" b="1" u="sng" dirty="0">
                <a:solidFill>
                  <a:schemeClr val="tx1">
                    <a:lumMod val="65000"/>
                    <a:lumOff val="35000"/>
                  </a:schemeClr>
                </a:solidFill>
                <a:latin typeface="Nunito Sans" charset="0"/>
                <a:ea typeface="Nunito Sans" charset="0"/>
                <a:cs typeface="Nunito Sans" charset="0"/>
              </a:rPr>
              <a:t> </a:t>
            </a:r>
            <a:r>
              <a:rPr lang="en-US" altLang="zh-CN" sz="2800" b="1" u="sng" dirty="0">
                <a:solidFill>
                  <a:schemeClr val="tx1">
                    <a:lumMod val="65000"/>
                    <a:lumOff val="35000"/>
                  </a:schemeClr>
                </a:solidFill>
                <a:latin typeface="Nunito Sans" charset="0"/>
                <a:ea typeface="Nunito Sans" charset="0"/>
                <a:cs typeface="Nunito Sans" charset="0"/>
              </a:rPr>
              <a:t>&amp; Problem Background</a:t>
            </a:r>
            <a:endParaRPr lang="en-US" altLang="zh-CN" sz="2800" b="1" u="sng" dirty="0">
              <a:solidFill>
                <a:schemeClr val="tx1">
                  <a:lumMod val="65000"/>
                  <a:lumOff val="35000"/>
                </a:schemeClr>
              </a:solidFill>
              <a:latin typeface="Nunito Sans" charset="0"/>
              <a:ea typeface="Nunito Sans" charset="0"/>
              <a:cs typeface="Nunito Sans" charset="0"/>
            </a:endParaRPr>
          </a:p>
        </p:txBody>
      </p:sp>
      <p:sp>
        <p:nvSpPr>
          <p:cNvPr id="8" name="文本框 7"/>
          <p:cNvSpPr txBox="1"/>
          <p:nvPr/>
        </p:nvSpPr>
        <p:spPr>
          <a:xfrm>
            <a:off x="1459230" y="4208780"/>
            <a:ext cx="8761095" cy="2125980"/>
          </a:xfrm>
          <a:prstGeom prst="rect">
            <a:avLst/>
          </a:prstGeom>
          <a:noFill/>
        </p:spPr>
        <p:txBody>
          <a:bodyPr wrap="square">
            <a:noAutofit/>
          </a:bodyPr>
          <a:lstStyle/>
          <a:p>
            <a:pPr>
              <a:lnSpc>
                <a:spcPct val="150000"/>
              </a:lnSpc>
            </a:pPr>
            <a:r>
              <a:rPr lang="en-US" altLang="en-US" sz="1400" dirty="0">
                <a:solidFill>
                  <a:schemeClr val="tx1">
                    <a:lumMod val="75000"/>
                    <a:lumOff val="25000"/>
                  </a:schemeClr>
                </a:solidFill>
                <a:latin typeface="Nunito Sans" charset="0"/>
                <a:cs typeface="Arial" panose="020B0604020202020204" pitchFamily="34" charset="0"/>
              </a:rPr>
              <a:t>As the company is novel to the Kashmir market, it has quite struggled to build brand trust and distributor retention, especially in rural areas. Limited market familiarity, frequent strikes, and payment concerns—such as demands working on credit requirements—slow down conversions. Additionally, pricing concerns, order cancellations, and supply disruptions also have hindered the company’s ability to establish a stable and scalable presence in the region.</a:t>
            </a:r>
            <a:endParaRPr lang="en-US" altLang="en-US" sz="1400" dirty="0">
              <a:solidFill>
                <a:schemeClr val="tx1">
                  <a:lumMod val="75000"/>
                  <a:lumOff val="25000"/>
                </a:schemeClr>
              </a:solidFill>
              <a:latin typeface="Nunito Sans" charset="0"/>
              <a:cs typeface="Arial" panose="020B0604020202020204" pitchFamily="34" charset="0"/>
            </a:endParaRPr>
          </a:p>
        </p:txBody>
      </p:sp>
      <p:sp>
        <p:nvSpPr>
          <p:cNvPr id="13" name="文本框 12"/>
          <p:cNvSpPr txBox="1"/>
          <p:nvPr/>
        </p:nvSpPr>
        <p:spPr>
          <a:xfrm>
            <a:off x="1459230" y="3728720"/>
            <a:ext cx="3376295" cy="460375"/>
          </a:xfrm>
          <a:prstGeom prst="rect">
            <a:avLst/>
          </a:prstGeom>
          <a:noFill/>
        </p:spPr>
        <p:txBody>
          <a:bodyPr wrap="square" rtlCol="0">
            <a:spAutoFit/>
          </a:bodyPr>
          <a:lstStyle/>
          <a:p>
            <a:r>
              <a:rPr lang="en-US" altLang="zh-CN" sz="2000" dirty="0">
                <a:solidFill>
                  <a:schemeClr val="tx1">
                    <a:lumMod val="75000"/>
                    <a:lumOff val="25000"/>
                  </a:schemeClr>
                </a:solidFill>
                <a:latin typeface="Nunito Sans" charset="0"/>
                <a:ea typeface="Nunito Sans" charset="0"/>
                <a:cs typeface="Nunito Sans" charset="0"/>
              </a:rPr>
              <a:t>Problem Background:</a:t>
            </a:r>
            <a:r>
              <a:rPr lang="zh-CN" altLang="en-US" sz="2400" dirty="0">
                <a:solidFill>
                  <a:schemeClr val="tx1">
                    <a:lumMod val="75000"/>
                    <a:lumOff val="25000"/>
                  </a:schemeClr>
                </a:solidFill>
                <a:latin typeface="Nunito Sans" charset="0"/>
                <a:ea typeface="Nunito Sans" charset="0"/>
                <a:cs typeface="Nunito Sans" charset="0"/>
              </a:rPr>
              <a:t> </a:t>
            </a:r>
            <a:endParaRPr lang="zh-CN" altLang="en-US" sz="2400" dirty="0">
              <a:solidFill>
                <a:schemeClr val="tx1">
                  <a:lumMod val="75000"/>
                  <a:lumOff val="25000"/>
                </a:schemeClr>
              </a:solidFill>
              <a:latin typeface="Nunito Sans" charset="0"/>
              <a:ea typeface="Nunito Sans" charset="0"/>
              <a:cs typeface="Nunito Sans" charset="0"/>
            </a:endParaRPr>
          </a:p>
        </p:txBody>
      </p:sp>
      <p:sp>
        <p:nvSpPr>
          <p:cNvPr id="15" name="文本框 14"/>
          <p:cNvSpPr txBox="1"/>
          <p:nvPr/>
        </p:nvSpPr>
        <p:spPr>
          <a:xfrm>
            <a:off x="1459230" y="1868805"/>
            <a:ext cx="8609330" cy="1560195"/>
          </a:xfrm>
          <a:prstGeom prst="rect">
            <a:avLst/>
          </a:prstGeom>
          <a:noFill/>
        </p:spPr>
        <p:txBody>
          <a:bodyPr wrap="square">
            <a:noAutofit/>
          </a:bodyPr>
          <a:lstStyle/>
          <a:p>
            <a:pPr>
              <a:lnSpc>
                <a:spcPct val="150000"/>
              </a:lnSpc>
            </a:pPr>
            <a:r>
              <a:rPr lang="en-US" altLang="en-US" sz="1400" b="1" dirty="0">
                <a:solidFill>
                  <a:schemeClr val="tx1">
                    <a:lumMod val="75000"/>
                    <a:lumOff val="25000"/>
                  </a:schemeClr>
                </a:solidFill>
                <a:latin typeface="Nunito Sans" charset="0"/>
                <a:cs typeface="Arial" panose="020B0604020202020204" pitchFamily="34" charset="0"/>
              </a:rPr>
              <a:t>COMPANYNAME</a:t>
            </a:r>
            <a:r>
              <a:rPr lang="en-US" altLang="en-US" sz="1400" dirty="0">
                <a:solidFill>
                  <a:schemeClr val="tx1">
                    <a:lumMod val="75000"/>
                    <a:lumOff val="25000"/>
                  </a:schemeClr>
                </a:solidFill>
                <a:latin typeface="Nunito Sans" charset="0"/>
                <a:cs typeface="Arial" panose="020B0604020202020204" pitchFamily="34" charset="0"/>
              </a:rPr>
              <a:t>, based in New Delhi, is a B2B manufacturer and distributor of a wide range of electrical appliances, including LED TVs, fans, geysers, and more. With a strong distribution network across several Indian states, the company aims to expand its presence in the Kashmir region by offering innovative products and competitive pricing. However, as the brand is new in this market, building acceptance and establishing a sustainable distribution network have proven challenging</a:t>
            </a:r>
            <a:endParaRPr lang="en-US" altLang="en-US" sz="1400" dirty="0">
              <a:solidFill>
                <a:schemeClr val="tx1">
                  <a:lumMod val="75000"/>
                  <a:lumOff val="25000"/>
                </a:schemeClr>
              </a:solidFill>
              <a:latin typeface="Nunito Sans" charset="0"/>
              <a:cs typeface="Arial" panose="020B0604020202020204" pitchFamily="34" charset="0"/>
            </a:endParaRPr>
          </a:p>
        </p:txBody>
      </p:sp>
      <p:sp>
        <p:nvSpPr>
          <p:cNvPr id="17" name="文本框 16"/>
          <p:cNvSpPr txBox="1"/>
          <p:nvPr/>
        </p:nvSpPr>
        <p:spPr>
          <a:xfrm>
            <a:off x="1459012" y="1509265"/>
            <a:ext cx="4237838" cy="398780"/>
          </a:xfrm>
          <a:prstGeom prst="rect">
            <a:avLst/>
          </a:prstGeom>
          <a:noFill/>
        </p:spPr>
        <p:txBody>
          <a:bodyPr wrap="square" rtlCol="0">
            <a:spAutoFit/>
          </a:bodyPr>
          <a:lstStyle/>
          <a:p>
            <a:r>
              <a:rPr lang="en-US" altLang="zh-CN" sz="2000" dirty="0">
                <a:solidFill>
                  <a:schemeClr val="tx1">
                    <a:lumMod val="75000"/>
                    <a:lumOff val="25000"/>
                  </a:schemeClr>
                </a:solidFill>
                <a:latin typeface="Nunito Sans" charset="0"/>
                <a:ea typeface="Nunito Sans" charset="0"/>
                <a:cs typeface="Nunito Sans" charset="0"/>
              </a:rPr>
              <a:t>Company Background:</a:t>
            </a:r>
            <a:r>
              <a:rPr lang="zh-CN" altLang="en-US" sz="2000" dirty="0">
                <a:solidFill>
                  <a:schemeClr val="tx1">
                    <a:lumMod val="75000"/>
                    <a:lumOff val="25000"/>
                  </a:schemeClr>
                </a:solidFill>
                <a:latin typeface="Nunito Sans" charset="0"/>
                <a:ea typeface="Nunito Sans" charset="0"/>
                <a:cs typeface="Nunito Sans" charset="0"/>
              </a:rPr>
              <a:t> </a:t>
            </a:r>
            <a:endParaRPr lang="zh-CN" altLang="en-US" sz="2000" dirty="0">
              <a:solidFill>
                <a:schemeClr val="tx1">
                  <a:lumMod val="75000"/>
                  <a:lumOff val="25000"/>
                </a:schemeClr>
              </a:solidFill>
              <a:latin typeface="Nunito Sans" charset="0"/>
              <a:ea typeface="Nunito Sans" charset="0"/>
              <a:cs typeface="Nunito Sans"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7" name="矩形 6"/>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9" name="图片 8" descr="4"/>
          <p:cNvPicPr>
            <a:picLocks noChangeAspect="1"/>
          </p:cNvPicPr>
          <p:nvPr/>
        </p:nvPicPr>
        <p:blipFill>
          <a:blip r:embed="rId1"/>
          <a:srcRect/>
          <a:stretch>
            <a:fillRect/>
          </a:stretch>
        </p:blipFill>
        <p:spPr>
          <a:xfrm rot="5400000">
            <a:off x="2162003" y="-2933871"/>
            <a:ext cx="7622663" cy="13053279"/>
          </a:xfrm>
          <a:prstGeom prst="rect">
            <a:avLst/>
          </a:prstGeom>
        </p:spPr>
      </p:pic>
      <p:sp>
        <p:nvSpPr>
          <p:cNvPr id="11" name="矩形 10"/>
          <p:cNvSpPr/>
          <p:nvPr/>
        </p:nvSpPr>
        <p:spPr>
          <a:xfrm>
            <a:off x="321063" y="367207"/>
            <a:ext cx="11511775" cy="6123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3" name="圆形 3"/>
          <p:cNvSpPr/>
          <p:nvPr/>
        </p:nvSpPr>
        <p:spPr>
          <a:xfrm>
            <a:off x="4845050" y="2181860"/>
            <a:ext cx="2842895" cy="2667635"/>
          </a:xfrm>
          <a:prstGeom prst="ellipse">
            <a:avLst/>
          </a:prstGeom>
          <a:solidFill>
            <a:srgbClr val="A5CDD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a:solidFill>
                <a:schemeClr val="tx1">
                  <a:lumMod val="65000"/>
                  <a:lumOff val="35000"/>
                </a:schemeClr>
              </a:solidFill>
              <a:ea typeface="Nunito Sans" charset="0"/>
              <a:cs typeface="Nunito Sans" charset="0"/>
            </a:endParaRPr>
          </a:p>
        </p:txBody>
      </p:sp>
      <p:sp>
        <p:nvSpPr>
          <p:cNvPr id="15" name="文本占位符 14"/>
          <p:cNvSpPr txBox="1"/>
          <p:nvPr/>
        </p:nvSpPr>
        <p:spPr>
          <a:xfrm>
            <a:off x="5337175" y="3075305"/>
            <a:ext cx="1858645" cy="755650"/>
          </a:xfrm>
          <a:prstGeom prst="rect">
            <a:avLst/>
          </a:prstGeom>
        </p:spPr>
        <p:txBody>
          <a:bodyPr vert="horz" wrap="square" lIns="91440" tIns="45720" rIns="91440" bIns="45720" rtlCol="0">
            <a:spAutoFit/>
          </a:bodyPr>
          <a:lstStyle>
            <a:defPPr>
              <a:defRPr lang="zh-CN"/>
            </a:defPPr>
            <a:lvl1pPr indent="0" algn="ctr">
              <a:lnSpc>
                <a:spcPct val="90000"/>
              </a:lnSpc>
              <a:spcBef>
                <a:spcPts val="1000"/>
              </a:spcBef>
              <a:buFont typeface="Arial" panose="020B0604020202020204" pitchFamily="34" charset="0"/>
              <a:buNone/>
              <a:defRPr b="1">
                <a:solidFill>
                  <a:schemeClr val="tx1">
                    <a:lumMod val="65000"/>
                    <a:lumOff val="35000"/>
                  </a:schemeClr>
                </a:solidFill>
                <a:latin typeface="汉仪雅酷黑 45W" panose="020B0404020202020204" pitchFamily="34" charset="-122"/>
                <a:ea typeface="汉仪雅酷黑 45W" panose="020B0404020202020204" pitchFamily="34" charset="-122"/>
                <a:cs typeface="阿里巴巴普惠体 R" panose="00020600040101010101" pitchFamily="18" charset="-122"/>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gn="ctr"/>
            <a:r>
              <a:rPr lang="en-US" altLang="zh-CN" sz="2400" u="sng" dirty="0">
                <a:latin typeface="Nunito Sans" charset="0"/>
                <a:ea typeface="Nunito Sans" charset="0"/>
                <a:cs typeface="Nunito Sans" charset="0"/>
                <a:sym typeface="+mn-ea"/>
              </a:rPr>
              <a:t>Problems Identified</a:t>
            </a:r>
            <a:endParaRPr lang="en-US" altLang="zh-CN" sz="2400" b="0" u="sng" dirty="0">
              <a:solidFill>
                <a:schemeClr val="bg1"/>
              </a:solidFill>
              <a:latin typeface="Nunito Sans" charset="0"/>
              <a:ea typeface="Nunito Sans" charset="0"/>
              <a:cs typeface="Nunito Sans" charset="0"/>
            </a:endParaRPr>
          </a:p>
        </p:txBody>
      </p:sp>
      <p:sp>
        <p:nvSpPr>
          <p:cNvPr id="23" name="文本框 22"/>
          <p:cNvSpPr txBox="1"/>
          <p:nvPr/>
        </p:nvSpPr>
        <p:spPr>
          <a:xfrm>
            <a:off x="8505422" y="2785778"/>
            <a:ext cx="2835255" cy="1614805"/>
          </a:xfrm>
          <a:prstGeom prst="rect">
            <a:avLst/>
          </a:prstGeom>
          <a:noFill/>
        </p:spPr>
        <p:txBody>
          <a:bodyPr wrap="square">
            <a:spAutoFit/>
          </a:bodyPr>
          <a:lstStyle/>
          <a:p>
            <a:pPr>
              <a:lnSpc>
                <a:spcPct val="150000"/>
              </a:lnSpc>
            </a:pPr>
            <a:r>
              <a:rPr lang="en-US" altLang="en-US" sz="1100" dirty="0">
                <a:solidFill>
                  <a:schemeClr val="tx1">
                    <a:lumMod val="65000"/>
                    <a:lumOff val="35000"/>
                  </a:schemeClr>
                </a:solidFill>
                <a:latin typeface="Nunito Sans" charset="0"/>
                <a:ea typeface="Nunito Sans" charset="0"/>
                <a:cs typeface="Nunito Sans" charset="0"/>
              </a:rPr>
              <a:t>Struggles in gaining long-term commitment from new distributors and retailers, particularly in rural regions, due to weak brand perception hampering efforts to establish a stable and widespread distribution network.</a:t>
            </a:r>
            <a:endParaRPr lang="en-US" altLang="en-US" sz="1100" dirty="0">
              <a:solidFill>
                <a:schemeClr val="tx1">
                  <a:lumMod val="65000"/>
                  <a:lumOff val="35000"/>
                </a:schemeClr>
              </a:solidFill>
              <a:latin typeface="Nunito Sans" charset="0"/>
              <a:ea typeface="Nunito Sans" charset="0"/>
              <a:cs typeface="Nunito Sans" charset="0"/>
            </a:endParaRPr>
          </a:p>
        </p:txBody>
      </p:sp>
      <p:sp>
        <p:nvSpPr>
          <p:cNvPr id="25" name="文本框 24"/>
          <p:cNvSpPr txBox="1"/>
          <p:nvPr/>
        </p:nvSpPr>
        <p:spPr>
          <a:xfrm>
            <a:off x="991235" y="965835"/>
            <a:ext cx="9754235" cy="829945"/>
          </a:xfrm>
          <a:prstGeom prst="rect">
            <a:avLst/>
          </a:prstGeom>
          <a:noFill/>
        </p:spPr>
        <p:txBody>
          <a:bodyPr wrap="square">
            <a:spAutoFit/>
          </a:bodyPr>
          <a:lstStyle/>
          <a:p>
            <a:pPr algn="l">
              <a:lnSpc>
                <a:spcPct val="150000"/>
              </a:lnSpc>
            </a:pPr>
            <a:r>
              <a:rPr lang="en-US" sz="1600" b="1" dirty="0">
                <a:solidFill>
                  <a:schemeClr val="tx1">
                    <a:lumMod val="65000"/>
                    <a:lumOff val="35000"/>
                  </a:schemeClr>
                </a:solidFill>
                <a:latin typeface="Nunito Sans" charset="0"/>
                <a:ea typeface="Nunito Sans" charset="0"/>
                <a:cs typeface="Nunito Sans" charset="0"/>
              </a:rPr>
              <a:t>The key problems that were faced by the company for expansion across various districts are as follows:</a:t>
            </a:r>
            <a:endParaRPr lang="en-US" sz="1600" b="1" dirty="0">
              <a:solidFill>
                <a:schemeClr val="tx1">
                  <a:lumMod val="65000"/>
                  <a:lumOff val="35000"/>
                </a:schemeClr>
              </a:solidFill>
              <a:latin typeface="Nunito Sans" charset="0"/>
              <a:ea typeface="Nunito Sans" charset="0"/>
              <a:cs typeface="Nunito Sans" charset="0"/>
            </a:endParaRPr>
          </a:p>
        </p:txBody>
      </p:sp>
      <p:sp>
        <p:nvSpPr>
          <p:cNvPr id="27" name="文本占位符 14"/>
          <p:cNvSpPr txBox="1"/>
          <p:nvPr/>
        </p:nvSpPr>
        <p:spPr>
          <a:xfrm>
            <a:off x="991235" y="2094865"/>
            <a:ext cx="2076450" cy="588645"/>
          </a:xfrm>
          <a:prstGeom prst="rect">
            <a:avLst/>
          </a:prstGeom>
        </p:spPr>
        <p:txBody>
          <a:bodyPr vert="horz" wrap="square" lIns="91440" tIns="45720" rIns="91440" bIns="45720" rtlCol="0">
            <a:spAutoFit/>
          </a:bodyPr>
          <a:lstStyle>
            <a:defPPr>
              <a:defRPr lang="zh-CN"/>
            </a:defPPr>
            <a:lvl1pPr indent="0" algn="ctr">
              <a:lnSpc>
                <a:spcPct val="90000"/>
              </a:lnSpc>
              <a:spcBef>
                <a:spcPts val="1000"/>
              </a:spcBef>
              <a:buFont typeface="Arial" panose="020B0604020202020204" pitchFamily="34" charset="0"/>
              <a:buNone/>
              <a:defRPr b="1">
                <a:solidFill>
                  <a:schemeClr val="tx1">
                    <a:lumMod val="65000"/>
                    <a:lumOff val="35000"/>
                  </a:schemeClr>
                </a:solidFill>
                <a:latin typeface="汉仪雅酷黑 45W" panose="020B0404020202020204" pitchFamily="34" charset="-122"/>
                <a:ea typeface="汉仪雅酷黑 45W" panose="020B0404020202020204" pitchFamily="34" charset="-122"/>
                <a:cs typeface="阿里巴巴普惠体 R" panose="00020600040101010101" pitchFamily="18" charset="-122"/>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gn="ctr"/>
            <a:r>
              <a:rPr lang="en-US" altLang="zh-CN" dirty="0">
                <a:solidFill>
                  <a:schemeClr val="tx1">
                    <a:lumMod val="75000"/>
                    <a:lumOff val="25000"/>
                  </a:schemeClr>
                </a:solidFill>
                <a:latin typeface="Nunito Sans" charset="0"/>
                <a:ea typeface="Nunito Sans" charset="0"/>
                <a:cs typeface="Nunito Sans" charset="0"/>
              </a:rPr>
              <a:t>1. Low sales conversion rates</a:t>
            </a:r>
            <a:r>
              <a:rPr lang="zh-CN" altLang="en-US" dirty="0">
                <a:solidFill>
                  <a:schemeClr val="tx1">
                    <a:lumMod val="75000"/>
                    <a:lumOff val="25000"/>
                  </a:schemeClr>
                </a:solidFill>
                <a:latin typeface="Nunito Sans" charset="0"/>
                <a:ea typeface="Nunito Sans" charset="0"/>
                <a:cs typeface="Nunito Sans" charset="0"/>
              </a:rPr>
              <a:t> </a:t>
            </a:r>
            <a:endParaRPr lang="zh-CN" altLang="en-US" dirty="0">
              <a:solidFill>
                <a:schemeClr val="tx1">
                  <a:lumMod val="75000"/>
                  <a:lumOff val="25000"/>
                </a:schemeClr>
              </a:solidFill>
              <a:latin typeface="Nunito Sans" charset="0"/>
              <a:ea typeface="Nunito Sans" charset="0"/>
              <a:cs typeface="Nunito Sans" charset="0"/>
            </a:endParaRPr>
          </a:p>
        </p:txBody>
      </p:sp>
      <p:sp>
        <p:nvSpPr>
          <p:cNvPr id="29" name="文本占位符 14"/>
          <p:cNvSpPr txBox="1"/>
          <p:nvPr/>
        </p:nvSpPr>
        <p:spPr>
          <a:xfrm>
            <a:off x="991235" y="4400550"/>
            <a:ext cx="2985770" cy="588645"/>
          </a:xfrm>
          <a:prstGeom prst="rect">
            <a:avLst/>
          </a:prstGeom>
        </p:spPr>
        <p:txBody>
          <a:bodyPr vert="horz" wrap="square" lIns="91440" tIns="45720" rIns="91440" bIns="45720" rtlCol="0">
            <a:spAutoFit/>
          </a:bodyPr>
          <a:lstStyle>
            <a:defPPr>
              <a:defRPr lang="zh-CN"/>
            </a:defPPr>
            <a:lvl1pPr indent="0" algn="ctr">
              <a:lnSpc>
                <a:spcPct val="90000"/>
              </a:lnSpc>
              <a:spcBef>
                <a:spcPts val="1000"/>
              </a:spcBef>
              <a:buFont typeface="Arial" panose="020B0604020202020204" pitchFamily="34" charset="0"/>
              <a:buNone/>
              <a:defRPr b="1">
                <a:solidFill>
                  <a:schemeClr val="tx1">
                    <a:lumMod val="65000"/>
                    <a:lumOff val="35000"/>
                  </a:schemeClr>
                </a:solidFill>
                <a:latin typeface="汉仪雅酷黑 45W" panose="020B0404020202020204" pitchFamily="34" charset="-122"/>
                <a:ea typeface="汉仪雅酷黑 45W" panose="020B0404020202020204" pitchFamily="34" charset="-122"/>
                <a:cs typeface="阿里巴巴普惠体 R" panose="00020600040101010101" pitchFamily="18" charset="-122"/>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gn="ctr"/>
            <a:r>
              <a:rPr lang="en-US" altLang="en-US" dirty="0">
                <a:solidFill>
                  <a:schemeClr val="tx1">
                    <a:lumMod val="75000"/>
                    <a:lumOff val="25000"/>
                  </a:schemeClr>
                </a:solidFill>
                <a:latin typeface="Nunito Sans" charset="0"/>
                <a:ea typeface="Nunito Sans" charset="0"/>
                <a:cs typeface="Nunito Sans" charset="0"/>
              </a:rPr>
              <a:t>3. Financial Barriers and Credit Dependency</a:t>
            </a:r>
            <a:r>
              <a:rPr lang="en-US" altLang="en-US" b="0" dirty="0">
                <a:solidFill>
                  <a:schemeClr val="tx1">
                    <a:lumMod val="75000"/>
                    <a:lumOff val="25000"/>
                  </a:schemeClr>
                </a:solidFill>
                <a:latin typeface="Nunito Sans" charset="0"/>
                <a:ea typeface="Nunito Sans" charset="0"/>
                <a:cs typeface="Nunito Sans" charset="0"/>
              </a:rPr>
              <a:t> </a:t>
            </a:r>
            <a:endParaRPr lang="zh-CN" altLang="en-US" b="0" dirty="0">
              <a:solidFill>
                <a:schemeClr val="tx1">
                  <a:lumMod val="75000"/>
                  <a:lumOff val="25000"/>
                </a:schemeClr>
              </a:solidFill>
              <a:latin typeface="Nunito Sans" charset="0"/>
              <a:ea typeface="Nunito Sans" charset="0"/>
              <a:cs typeface="Nunito Sans" charset="0"/>
            </a:endParaRPr>
          </a:p>
        </p:txBody>
      </p:sp>
      <p:sp>
        <p:nvSpPr>
          <p:cNvPr id="6" name="文本占位符 14"/>
          <p:cNvSpPr txBox="1"/>
          <p:nvPr/>
        </p:nvSpPr>
        <p:spPr>
          <a:xfrm>
            <a:off x="8505190" y="2181860"/>
            <a:ext cx="2684780" cy="339725"/>
          </a:xfrm>
          <a:prstGeom prst="rect">
            <a:avLst/>
          </a:prstGeom>
        </p:spPr>
        <p:txBody>
          <a:bodyPr vert="horz" wrap="square" lIns="91440" tIns="45720" rIns="91440" bIns="45720" rtlCol="0">
            <a:spAutoFit/>
          </a:bodyPr>
          <a:lstStyle>
            <a:defPPr>
              <a:defRPr lang="zh-CN"/>
            </a:defPPr>
            <a:lvl1pPr indent="0" algn="ctr">
              <a:lnSpc>
                <a:spcPct val="90000"/>
              </a:lnSpc>
              <a:spcBef>
                <a:spcPts val="1000"/>
              </a:spcBef>
              <a:buFont typeface="Arial" panose="020B0604020202020204" pitchFamily="34" charset="0"/>
              <a:buNone/>
              <a:defRPr b="1">
                <a:solidFill>
                  <a:schemeClr val="tx1">
                    <a:lumMod val="65000"/>
                    <a:lumOff val="35000"/>
                  </a:schemeClr>
                </a:solidFill>
                <a:latin typeface="汉仪雅酷黑 45W" panose="020B0404020202020204" pitchFamily="34" charset="-122"/>
                <a:ea typeface="汉仪雅酷黑 45W" panose="020B0404020202020204" pitchFamily="34" charset="-122"/>
                <a:cs typeface="阿里巴巴普惠体 R" panose="00020600040101010101" pitchFamily="18" charset="-122"/>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gn="l"/>
            <a:r>
              <a:rPr lang="en-US" altLang="zh-CN" dirty="0">
                <a:solidFill>
                  <a:schemeClr val="tx1">
                    <a:lumMod val="75000"/>
                    <a:lumOff val="25000"/>
                  </a:schemeClr>
                </a:solidFill>
                <a:latin typeface="Nunito Sans" charset="0"/>
                <a:ea typeface="Nunito Sans" charset="0"/>
                <a:cs typeface="Nunito Sans" charset="0"/>
              </a:rPr>
              <a:t>2. Less brand trust</a:t>
            </a:r>
            <a:endParaRPr lang="en-US" altLang="zh-CN" dirty="0">
              <a:solidFill>
                <a:schemeClr val="tx1">
                  <a:lumMod val="75000"/>
                  <a:lumOff val="25000"/>
                </a:schemeClr>
              </a:solidFill>
              <a:latin typeface="Nunito Sans" charset="0"/>
              <a:ea typeface="Nunito Sans" charset="0"/>
              <a:cs typeface="Nunito Sans" charset="0"/>
            </a:endParaRPr>
          </a:p>
        </p:txBody>
      </p:sp>
      <p:sp>
        <p:nvSpPr>
          <p:cNvPr id="8" name="文本框 22"/>
          <p:cNvSpPr txBox="1"/>
          <p:nvPr/>
        </p:nvSpPr>
        <p:spPr>
          <a:xfrm>
            <a:off x="1013057" y="4989228"/>
            <a:ext cx="2835255" cy="1360805"/>
          </a:xfrm>
          <a:prstGeom prst="rect">
            <a:avLst/>
          </a:prstGeom>
          <a:noFill/>
        </p:spPr>
        <p:txBody>
          <a:bodyPr wrap="square">
            <a:spAutoFit/>
          </a:bodyPr>
          <a:p>
            <a:pPr algn="l">
              <a:lnSpc>
                <a:spcPct val="150000"/>
              </a:lnSpc>
            </a:pPr>
            <a:r>
              <a:rPr lang="en-US" altLang="en-US" sz="1100" dirty="0">
                <a:solidFill>
                  <a:schemeClr val="tx1">
                    <a:lumMod val="65000"/>
                    <a:lumOff val="35000"/>
                  </a:schemeClr>
                </a:solidFill>
                <a:latin typeface="Nunito Sans" charset="0"/>
                <a:ea typeface="Nunito Sans" charset="0"/>
                <a:cs typeface="Nunito Sans" charset="0"/>
              </a:rPr>
              <a:t>Distributors demanding credit-based transactions or bank guarantees,reflecting financial constraints and limited trust in the brand posing financial risks to the company ,</a:t>
            </a:r>
            <a:endParaRPr lang="zh-CN" altLang="en-US" sz="1100" dirty="0">
              <a:solidFill>
                <a:schemeClr val="tx1">
                  <a:lumMod val="65000"/>
                  <a:lumOff val="35000"/>
                </a:schemeClr>
              </a:solidFill>
              <a:latin typeface="Nunito Sans" charset="0"/>
              <a:ea typeface="Nunito Sans" charset="0"/>
              <a:cs typeface="Nunito Sans" charset="0"/>
            </a:endParaRPr>
          </a:p>
        </p:txBody>
      </p:sp>
      <p:sp>
        <p:nvSpPr>
          <p:cNvPr id="10" name="文本占位符 14"/>
          <p:cNvSpPr txBox="1"/>
          <p:nvPr/>
        </p:nvSpPr>
        <p:spPr>
          <a:xfrm>
            <a:off x="8398510" y="4581525"/>
            <a:ext cx="3049270" cy="586105"/>
          </a:xfrm>
          <a:prstGeom prst="rect">
            <a:avLst/>
          </a:prstGeom>
        </p:spPr>
        <p:txBody>
          <a:bodyPr vert="horz" wrap="square" lIns="91440" tIns="45720" rIns="91440" bIns="45720" rtlCol="0">
            <a:noAutofit/>
          </a:bodyPr>
          <a:lstStyle>
            <a:defPPr>
              <a:defRPr lang="zh-CN"/>
            </a:defPPr>
            <a:lvl1pPr indent="0" algn="ctr">
              <a:lnSpc>
                <a:spcPct val="90000"/>
              </a:lnSpc>
              <a:spcBef>
                <a:spcPts val="1000"/>
              </a:spcBef>
              <a:buFont typeface="Arial" panose="020B0604020202020204" pitchFamily="34" charset="0"/>
              <a:buNone/>
              <a:defRPr b="1">
                <a:solidFill>
                  <a:schemeClr val="tx1">
                    <a:lumMod val="65000"/>
                    <a:lumOff val="35000"/>
                  </a:schemeClr>
                </a:solidFill>
                <a:latin typeface="汉仪雅酷黑 45W" panose="020B0404020202020204" pitchFamily="34" charset="-122"/>
                <a:ea typeface="汉仪雅酷黑 45W" panose="020B0404020202020204" pitchFamily="34" charset="-122"/>
                <a:cs typeface="阿里巴巴普惠体 R" panose="00020600040101010101" pitchFamily="18" charset="-122"/>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gn="ctr"/>
            <a:r>
              <a:rPr lang="en-US" altLang="en-US" dirty="0">
                <a:solidFill>
                  <a:schemeClr val="tx1">
                    <a:lumMod val="75000"/>
                    <a:lumOff val="25000"/>
                  </a:schemeClr>
                </a:solidFill>
                <a:latin typeface="Nunito Sans" charset="0"/>
                <a:ea typeface="Nunito Sans" charset="0"/>
                <a:cs typeface="Nunito Sans" charset="0"/>
              </a:rPr>
              <a:t>4. Operational Disruptions </a:t>
            </a:r>
            <a:endParaRPr lang="zh-CN" altLang="en-US" dirty="0">
              <a:solidFill>
                <a:schemeClr val="tx1">
                  <a:lumMod val="75000"/>
                  <a:lumOff val="25000"/>
                </a:schemeClr>
              </a:solidFill>
              <a:latin typeface="Nunito Sans" charset="0"/>
              <a:ea typeface="Nunito Sans" charset="0"/>
              <a:cs typeface="Nunito Sans" charset="0"/>
            </a:endParaRPr>
          </a:p>
        </p:txBody>
      </p:sp>
      <p:sp>
        <p:nvSpPr>
          <p:cNvPr id="12" name="文本框 22"/>
          <p:cNvSpPr txBox="1"/>
          <p:nvPr/>
        </p:nvSpPr>
        <p:spPr>
          <a:xfrm>
            <a:off x="8505422" y="5116228"/>
            <a:ext cx="2835255" cy="1106805"/>
          </a:xfrm>
          <a:prstGeom prst="rect">
            <a:avLst/>
          </a:prstGeom>
          <a:noFill/>
        </p:spPr>
        <p:txBody>
          <a:bodyPr wrap="square">
            <a:spAutoFit/>
          </a:bodyPr>
          <a:p>
            <a:pPr>
              <a:lnSpc>
                <a:spcPct val="150000"/>
              </a:lnSpc>
            </a:pPr>
            <a:r>
              <a:rPr lang="en-US" altLang="en-US" sz="1100" dirty="0">
                <a:solidFill>
                  <a:schemeClr val="tx1">
                    <a:lumMod val="65000"/>
                    <a:lumOff val="35000"/>
                  </a:schemeClr>
                </a:solidFill>
                <a:latin typeface="Nunito Sans" charset="0"/>
                <a:ea typeface="Nunito Sans" charset="0"/>
                <a:cs typeface="Nunito Sans" charset="0"/>
              </a:rPr>
              <a:t>Frequent strikes and complaints about high prices reduce distributor engagement and disrupt marketing, limiting consistent growth in the region.</a:t>
            </a:r>
            <a:endParaRPr lang="en-US" altLang="en-US" sz="1100" dirty="0">
              <a:solidFill>
                <a:schemeClr val="tx1">
                  <a:lumMod val="65000"/>
                  <a:lumOff val="35000"/>
                </a:schemeClr>
              </a:solidFill>
              <a:latin typeface="Nunito Sans" charset="0"/>
              <a:ea typeface="Nunito Sans" charset="0"/>
              <a:cs typeface="Nunito Sans" charset="0"/>
            </a:endParaRPr>
          </a:p>
        </p:txBody>
      </p:sp>
      <p:sp>
        <p:nvSpPr>
          <p:cNvPr id="14" name="文本框 1"/>
          <p:cNvSpPr txBox="1"/>
          <p:nvPr/>
        </p:nvSpPr>
        <p:spPr>
          <a:xfrm>
            <a:off x="4299585" y="443865"/>
            <a:ext cx="3933825" cy="521970"/>
          </a:xfrm>
          <a:prstGeom prst="rect">
            <a:avLst/>
          </a:prstGeom>
          <a:noFill/>
        </p:spPr>
        <p:txBody>
          <a:bodyPr wrap="square" rtlCol="0">
            <a:spAutoFit/>
          </a:bodyPr>
          <a:p>
            <a:pPr algn="ctr"/>
            <a:r>
              <a:rPr lang="en-US" sz="2800" b="1" u="sng" dirty="0">
                <a:solidFill>
                  <a:schemeClr val="tx1">
                    <a:lumMod val="65000"/>
                    <a:lumOff val="35000"/>
                  </a:schemeClr>
                </a:solidFill>
                <a:latin typeface="Nunito Sans" charset="0"/>
                <a:ea typeface="Nunito Sans" charset="0"/>
                <a:cs typeface="Nunito Sans" charset="0"/>
              </a:rPr>
              <a:t>Problem Statement</a:t>
            </a:r>
            <a:endParaRPr lang="en-US" sz="2800" b="1" u="sng" dirty="0">
              <a:solidFill>
                <a:schemeClr val="tx1">
                  <a:lumMod val="65000"/>
                  <a:lumOff val="35000"/>
                </a:schemeClr>
              </a:solidFill>
              <a:latin typeface="Nunito Sans" charset="0"/>
              <a:ea typeface="Nunito Sans" charset="0"/>
              <a:cs typeface="Nunito Sans" charset="0"/>
            </a:endParaRPr>
          </a:p>
        </p:txBody>
      </p:sp>
      <p:sp>
        <p:nvSpPr>
          <p:cNvPr id="2" name="文本框 24"/>
          <p:cNvSpPr txBox="1"/>
          <p:nvPr/>
        </p:nvSpPr>
        <p:spPr>
          <a:xfrm>
            <a:off x="1052851" y="2899399"/>
            <a:ext cx="2835255" cy="1360805"/>
          </a:xfrm>
          <a:prstGeom prst="rect">
            <a:avLst/>
          </a:prstGeom>
          <a:noFill/>
        </p:spPr>
        <p:txBody>
          <a:bodyPr wrap="square">
            <a:spAutoFit/>
          </a:bodyPr>
          <a:p>
            <a:pPr algn="l">
              <a:lnSpc>
                <a:spcPct val="150000"/>
              </a:lnSpc>
            </a:pPr>
            <a:r>
              <a:rPr lang="en-US" altLang="en-US" sz="1100" dirty="0">
                <a:solidFill>
                  <a:schemeClr val="tx1">
                    <a:lumMod val="65000"/>
                    <a:lumOff val="35000"/>
                  </a:schemeClr>
                </a:solidFill>
                <a:latin typeface="Nunito Sans" charset="0"/>
                <a:ea typeface="Nunito Sans" charset="0"/>
                <a:cs typeface="Nunito Sans" charset="0"/>
              </a:rPr>
              <a:t>Conversion rates remain low, indicating that current outreach methods are not effective in generating sufficient interest or confidence among potential distributors and retailers.</a:t>
            </a:r>
            <a:r>
              <a:rPr lang="zh-CN" altLang="en-US" sz="1100" dirty="0">
                <a:solidFill>
                  <a:schemeClr val="tx1">
                    <a:lumMod val="65000"/>
                    <a:lumOff val="35000"/>
                  </a:schemeClr>
                </a:solidFill>
                <a:latin typeface="Nunito Sans" charset="0"/>
                <a:ea typeface="Nunito Sans" charset="0"/>
                <a:cs typeface="Nunito Sans" charset="0"/>
              </a:rPr>
              <a:t> </a:t>
            </a:r>
            <a:endParaRPr lang="zh-CN" altLang="en-US" sz="1100" dirty="0">
              <a:solidFill>
                <a:schemeClr val="tx1">
                  <a:lumMod val="65000"/>
                  <a:lumOff val="35000"/>
                </a:schemeClr>
              </a:solidFill>
              <a:latin typeface="Nunito Sans" charset="0"/>
              <a:ea typeface="Nunito Sans" charset="0"/>
              <a:cs typeface="Nunito Sans"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7" name="矩形 6"/>
          <p:cNvSpPr/>
          <p:nvPr/>
        </p:nvSpPr>
        <p:spPr>
          <a:xfrm rot="19920000">
            <a:off x="6043613"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9" name="图片 8" descr="4"/>
          <p:cNvPicPr>
            <a:picLocks noChangeAspect="1"/>
          </p:cNvPicPr>
          <p:nvPr/>
        </p:nvPicPr>
        <p:blipFill>
          <a:blip r:embed="rId1"/>
          <a:srcRect/>
          <a:stretch>
            <a:fillRect/>
          </a:stretch>
        </p:blipFill>
        <p:spPr>
          <a:xfrm rot="5400000">
            <a:off x="2162003" y="-2933871"/>
            <a:ext cx="7622663" cy="13053279"/>
          </a:xfrm>
          <a:prstGeom prst="rect">
            <a:avLst/>
          </a:prstGeom>
        </p:spPr>
      </p:pic>
      <p:sp>
        <p:nvSpPr>
          <p:cNvPr id="11" name="矩形 10"/>
          <p:cNvSpPr/>
          <p:nvPr/>
        </p:nvSpPr>
        <p:spPr>
          <a:xfrm>
            <a:off x="349638" y="367207"/>
            <a:ext cx="11511775" cy="6123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2" name="文本框 1"/>
          <p:cNvSpPr txBox="1"/>
          <p:nvPr/>
        </p:nvSpPr>
        <p:spPr>
          <a:xfrm>
            <a:off x="3581400" y="539750"/>
            <a:ext cx="4354195" cy="521970"/>
          </a:xfrm>
          <a:prstGeom prst="rect">
            <a:avLst/>
          </a:prstGeom>
          <a:noFill/>
        </p:spPr>
        <p:txBody>
          <a:bodyPr wrap="square" rtlCol="0">
            <a:spAutoFit/>
          </a:bodyPr>
          <a:lstStyle/>
          <a:p>
            <a:pPr algn="ctr"/>
            <a:r>
              <a:rPr lang="en-US" altLang="zh-CN" sz="2800" b="1" u="sng" dirty="0">
                <a:solidFill>
                  <a:schemeClr val="tx1">
                    <a:lumMod val="65000"/>
                    <a:lumOff val="35000"/>
                  </a:schemeClr>
                </a:solidFill>
                <a:latin typeface="Nunito Sans" charset="0"/>
                <a:ea typeface="Nunito Sans" charset="0"/>
                <a:cs typeface="Nunito Sans" charset="0"/>
              </a:rPr>
              <a:t>Results &amp; Findings</a:t>
            </a:r>
            <a:r>
              <a:rPr lang="zh-CN" altLang="en-US" sz="2800" u="sng" dirty="0">
                <a:solidFill>
                  <a:schemeClr val="tx1">
                    <a:lumMod val="65000"/>
                    <a:lumOff val="35000"/>
                  </a:schemeClr>
                </a:solidFill>
                <a:latin typeface="Nunito Sans" charset="0"/>
                <a:ea typeface="Nunito Sans" charset="0"/>
                <a:cs typeface="Nunito Sans" charset="0"/>
              </a:rPr>
              <a:t> </a:t>
            </a:r>
            <a:endParaRPr lang="zh-CN" altLang="en-US" sz="2800" u="sng" dirty="0">
              <a:solidFill>
                <a:schemeClr val="tx1">
                  <a:lumMod val="65000"/>
                  <a:lumOff val="35000"/>
                </a:schemeClr>
              </a:solidFill>
              <a:latin typeface="Nunito Sans" charset="0"/>
              <a:ea typeface="Nunito Sans" charset="0"/>
              <a:cs typeface="Nunito Sans" charset="0"/>
            </a:endParaRPr>
          </a:p>
        </p:txBody>
      </p:sp>
      <p:sp>
        <p:nvSpPr>
          <p:cNvPr id="3" name="文本框 2"/>
          <p:cNvSpPr txBox="1"/>
          <p:nvPr/>
        </p:nvSpPr>
        <p:spPr>
          <a:xfrm>
            <a:off x="584937" y="1167700"/>
            <a:ext cx="4458335" cy="398780"/>
          </a:xfrm>
          <a:prstGeom prst="rect">
            <a:avLst/>
          </a:prstGeom>
          <a:noFill/>
        </p:spPr>
        <p:txBody>
          <a:bodyPr wrap="none" rtlCol="0">
            <a:spAutoFit/>
          </a:bodyPr>
          <a:lstStyle/>
          <a:p>
            <a:pPr algn="l"/>
            <a:r>
              <a:rPr lang="en-US" altLang="zh-CN" sz="2000" dirty="0">
                <a:solidFill>
                  <a:schemeClr val="tx1">
                    <a:lumMod val="65000"/>
                    <a:lumOff val="35000"/>
                  </a:schemeClr>
                </a:solidFill>
                <a:latin typeface="Nunito Sans" charset="0"/>
                <a:ea typeface="Nunito Sans" charset="0"/>
                <a:cs typeface="Nunito Sans" charset="0"/>
              </a:rPr>
              <a:t>1) Revenue contribution per category:</a:t>
            </a:r>
            <a:endParaRPr lang="en-US" altLang="zh-CN" sz="2000" dirty="0">
              <a:solidFill>
                <a:schemeClr val="tx1">
                  <a:lumMod val="65000"/>
                  <a:lumOff val="35000"/>
                </a:schemeClr>
              </a:solidFill>
              <a:latin typeface="Nunito Sans" charset="0"/>
              <a:ea typeface="Nunito Sans" charset="0"/>
              <a:cs typeface="Nunito Sans" charset="0"/>
            </a:endParaRPr>
          </a:p>
        </p:txBody>
      </p:sp>
      <p:sp>
        <p:nvSpPr>
          <p:cNvPr id="4" name="文本框 3"/>
          <p:cNvSpPr txBox="1"/>
          <p:nvPr/>
        </p:nvSpPr>
        <p:spPr>
          <a:xfrm>
            <a:off x="682625" y="1734185"/>
            <a:ext cx="7860030" cy="1666875"/>
          </a:xfrm>
          <a:prstGeom prst="rect">
            <a:avLst/>
          </a:prstGeom>
          <a:noFill/>
        </p:spPr>
        <p:txBody>
          <a:bodyPr wrap="square" rtlCol="0">
            <a:noAutofit/>
          </a:bodyPr>
          <a:lstStyle/>
          <a:p>
            <a:pPr marL="285750"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The Geysers and TV make up for the 89% of the total revenue.</a:t>
            </a:r>
            <a:endParaRPr lang="en-US" altLang="en-US" sz="1400" dirty="0">
              <a:solidFill>
                <a:schemeClr val="tx1">
                  <a:lumMod val="65000"/>
                  <a:lumOff val="35000"/>
                </a:schemeClr>
              </a:solidFill>
              <a:latin typeface="Nunito Sans" charset="0"/>
              <a:ea typeface="Nunito Sans" charset="0"/>
              <a:cs typeface="Nunito Sans" charset="0"/>
            </a:endParaRPr>
          </a:p>
          <a:p>
            <a:pPr marL="285750"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sym typeface="+mn-ea"/>
              </a:rPr>
              <a:t>LED 40"  alone has contributed 49% of total sales.</a:t>
            </a:r>
            <a:endParaRPr lang="en-US" altLang="en-US" sz="1400" dirty="0">
              <a:solidFill>
                <a:schemeClr val="tx1">
                  <a:lumMod val="65000"/>
                  <a:lumOff val="35000"/>
                </a:schemeClr>
              </a:solidFill>
              <a:latin typeface="Nunito Sans" charset="0"/>
              <a:ea typeface="Nunito Sans" charset="0"/>
              <a:cs typeface="Nunito Sans" charset="0"/>
            </a:endParaRPr>
          </a:p>
          <a:p>
            <a:pPr marL="285750"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Individual geyzer contributions are: </a:t>
            </a:r>
            <a:endParaRPr lang="en-US" altLang="en-US" sz="1400" dirty="0">
              <a:solidFill>
                <a:schemeClr val="tx1">
                  <a:lumMod val="65000"/>
                  <a:lumOff val="35000"/>
                </a:schemeClr>
              </a:solidFill>
              <a:latin typeface="Nunito Sans" charset="0"/>
              <a:ea typeface="Nunito Sans" charset="0"/>
              <a:cs typeface="Nunito Sans" charset="0"/>
            </a:endParaRPr>
          </a:p>
          <a:p>
            <a:pPr marL="742950" lvl="1"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35 LTR Geyser &amp; 50 LTR Geyser : ~30% ,</a:t>
            </a:r>
            <a:endParaRPr lang="en-US" altLang="en-US" sz="1400" dirty="0">
              <a:solidFill>
                <a:schemeClr val="tx1">
                  <a:lumMod val="65000"/>
                  <a:lumOff val="35000"/>
                </a:schemeClr>
              </a:solidFill>
              <a:latin typeface="Nunito Sans" charset="0"/>
              <a:ea typeface="Nunito Sans" charset="0"/>
              <a:cs typeface="Nunito Sans" charset="0"/>
            </a:endParaRPr>
          </a:p>
          <a:p>
            <a:pPr marL="742950" lvl="1"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25 LTR Geyser(V1) : 7%  </a:t>
            </a:r>
            <a:endParaRPr lang="en-US" altLang="en-US" sz="1400" dirty="0">
              <a:solidFill>
                <a:schemeClr val="tx1">
                  <a:lumMod val="65000"/>
                  <a:lumOff val="35000"/>
                </a:schemeClr>
              </a:solidFill>
              <a:latin typeface="Nunito Sans" charset="0"/>
              <a:ea typeface="Nunito Sans" charset="0"/>
              <a:cs typeface="Nunito Sans" charset="0"/>
            </a:endParaRPr>
          </a:p>
          <a:p>
            <a:pPr marL="742950" lvl="1"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Geyser 25 LTR (V2) : 3%</a:t>
            </a:r>
            <a:endParaRPr lang="en-US" altLang="en-US" sz="1400" dirty="0">
              <a:solidFill>
                <a:schemeClr val="tx1">
                  <a:lumMod val="65000"/>
                  <a:lumOff val="35000"/>
                </a:schemeClr>
              </a:solidFill>
              <a:latin typeface="Nunito Sans" charset="0"/>
              <a:ea typeface="Nunito Sans" charset="0"/>
              <a:cs typeface="Nunito Sans" charset="0"/>
            </a:endParaRPr>
          </a:p>
        </p:txBody>
      </p:sp>
      <p:sp>
        <p:nvSpPr>
          <p:cNvPr id="19" name="文本框 18"/>
          <p:cNvSpPr txBox="1"/>
          <p:nvPr/>
        </p:nvSpPr>
        <p:spPr>
          <a:xfrm>
            <a:off x="5125822" y="3507154"/>
            <a:ext cx="2463165" cy="398780"/>
          </a:xfrm>
          <a:prstGeom prst="rect">
            <a:avLst/>
          </a:prstGeom>
          <a:noFill/>
        </p:spPr>
        <p:txBody>
          <a:bodyPr wrap="none" rtlCol="0">
            <a:spAutoFit/>
          </a:bodyPr>
          <a:lstStyle/>
          <a:p>
            <a:pPr algn="l"/>
            <a:r>
              <a:rPr lang="en-US" sz="2000" dirty="0">
                <a:solidFill>
                  <a:schemeClr val="tx1">
                    <a:lumMod val="65000"/>
                    <a:lumOff val="35000"/>
                  </a:schemeClr>
                </a:solidFill>
                <a:latin typeface="Nunito Sans" charset="0"/>
                <a:ea typeface="Nunito Sans" charset="0"/>
                <a:cs typeface="Nunito Sans" charset="0"/>
              </a:rPr>
              <a:t>2) Monthly revenue:</a:t>
            </a:r>
            <a:endParaRPr lang="en-US" sz="2000" dirty="0">
              <a:solidFill>
                <a:schemeClr val="tx1">
                  <a:lumMod val="65000"/>
                  <a:lumOff val="35000"/>
                </a:schemeClr>
              </a:solidFill>
              <a:latin typeface="Nunito Sans" charset="0"/>
              <a:ea typeface="Nunito Sans" charset="0"/>
              <a:cs typeface="Nunito Sans" charset="0"/>
            </a:endParaRPr>
          </a:p>
        </p:txBody>
      </p:sp>
      <p:sp>
        <p:nvSpPr>
          <p:cNvPr id="21" name="文本框 20"/>
          <p:cNvSpPr txBox="1"/>
          <p:nvPr/>
        </p:nvSpPr>
        <p:spPr>
          <a:xfrm>
            <a:off x="5191760" y="3967480"/>
            <a:ext cx="6660515" cy="2230755"/>
          </a:xfrm>
          <a:prstGeom prst="rect">
            <a:avLst/>
          </a:prstGeom>
          <a:noFill/>
        </p:spPr>
        <p:txBody>
          <a:bodyPr wrap="square" rtlCol="0">
            <a:noAutofit/>
          </a:bodyPr>
          <a:lstStyle/>
          <a:p>
            <a:r>
              <a:rPr lang="en-US" altLang="en-US" sz="1600" dirty="0">
                <a:solidFill>
                  <a:schemeClr val="tx1">
                    <a:lumMod val="65000"/>
                    <a:lumOff val="35000"/>
                  </a:schemeClr>
                </a:solidFill>
                <a:latin typeface="Nunito Sans" charset="0"/>
                <a:ea typeface="Nunito Sans" charset="0"/>
                <a:cs typeface="Nunito Sans" charset="0"/>
              </a:rPr>
              <a:t>Peak Sales: January recorded the highest sales (INR 7,14,937.65) </a:t>
            </a:r>
            <a:endParaRPr lang="en-US" altLang="en-US" sz="1600" dirty="0">
              <a:solidFill>
                <a:schemeClr val="tx1">
                  <a:lumMod val="65000"/>
                  <a:lumOff val="35000"/>
                </a:schemeClr>
              </a:solidFill>
              <a:latin typeface="Nunito Sans" charset="0"/>
              <a:ea typeface="Nunito Sans" charset="0"/>
              <a:cs typeface="Nunito Sans" charset="0"/>
            </a:endParaRPr>
          </a:p>
          <a:p>
            <a:r>
              <a:rPr lang="en-US" altLang="en-US" sz="1600" dirty="0">
                <a:solidFill>
                  <a:schemeClr val="tx1">
                    <a:lumMod val="65000"/>
                    <a:lumOff val="35000"/>
                  </a:schemeClr>
                </a:solidFill>
                <a:latin typeface="Nunito Sans" charset="0"/>
                <a:ea typeface="Nunito Sans" charset="0"/>
                <a:cs typeface="Nunito Sans" charset="0"/>
              </a:rPr>
              <a:t>Lowest Sales: April had the least sales (INR 1,92,259.82)</a:t>
            </a:r>
            <a:endParaRPr lang="en-US" altLang="en-US" sz="1600" dirty="0">
              <a:solidFill>
                <a:schemeClr val="tx1">
                  <a:lumMod val="65000"/>
                  <a:lumOff val="35000"/>
                </a:schemeClr>
              </a:solidFill>
              <a:latin typeface="Nunito Sans" charset="0"/>
              <a:ea typeface="Nunito Sans" charset="0"/>
              <a:cs typeface="Nunito Sans" charset="0"/>
            </a:endParaRPr>
          </a:p>
          <a:p>
            <a:endParaRPr lang="en-US" altLang="en-US" sz="1600" dirty="0">
              <a:solidFill>
                <a:schemeClr val="tx1">
                  <a:lumMod val="65000"/>
                  <a:lumOff val="35000"/>
                </a:schemeClr>
              </a:solidFill>
              <a:latin typeface="Nunito Sans" charset="0"/>
              <a:ea typeface="Nunito Sans" charset="0"/>
              <a:cs typeface="Nunito Sans" charset="0"/>
            </a:endParaRPr>
          </a:p>
          <a:p>
            <a:r>
              <a:rPr lang="en-US" altLang="en-US" sz="1400" dirty="0">
                <a:solidFill>
                  <a:schemeClr val="tx1">
                    <a:lumMod val="65000"/>
                    <a:lumOff val="35000"/>
                  </a:schemeClr>
                </a:solidFill>
                <a:latin typeface="Nunito Sans" charset="0"/>
                <a:ea typeface="Nunito Sans" charset="0"/>
                <a:cs typeface="Nunito Sans" charset="0"/>
              </a:rPr>
              <a:t>Monthly Growth Rates:</a:t>
            </a:r>
            <a:endParaRPr lang="en-US" altLang="en-US" sz="1400" dirty="0">
              <a:solidFill>
                <a:schemeClr val="tx1">
                  <a:lumMod val="65000"/>
                  <a:lumOff val="35000"/>
                </a:schemeClr>
              </a:solidFill>
              <a:latin typeface="Nunito Sans" charset="0"/>
              <a:ea typeface="Nunito Sans" charset="0"/>
              <a:cs typeface="Nunito Sans" charset="0"/>
            </a:endParaRPr>
          </a:p>
          <a:p>
            <a:pPr marL="285750"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 February: Decreased by 57.8%</a:t>
            </a:r>
            <a:endParaRPr lang="en-US" altLang="en-US" sz="1400" dirty="0">
              <a:solidFill>
                <a:schemeClr val="tx1">
                  <a:lumMod val="65000"/>
                  <a:lumOff val="35000"/>
                </a:schemeClr>
              </a:solidFill>
              <a:latin typeface="Nunito Sans" charset="0"/>
              <a:ea typeface="Nunito Sans" charset="0"/>
              <a:cs typeface="Nunito Sans" charset="0"/>
            </a:endParaRPr>
          </a:p>
          <a:p>
            <a:pPr marL="285750"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 March: Increased by 48.4%</a:t>
            </a:r>
            <a:endParaRPr lang="en-US" altLang="en-US" sz="1400" dirty="0">
              <a:solidFill>
                <a:schemeClr val="tx1">
                  <a:lumMod val="65000"/>
                  <a:lumOff val="35000"/>
                </a:schemeClr>
              </a:solidFill>
              <a:latin typeface="Nunito Sans" charset="0"/>
              <a:ea typeface="Nunito Sans" charset="0"/>
              <a:cs typeface="Nunito Sans" charset="0"/>
            </a:endParaRPr>
          </a:p>
          <a:p>
            <a:pPr marL="285750"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 April: Decreased by 57.1%</a:t>
            </a:r>
            <a:endParaRPr lang="en-US" altLang="en-US" sz="1400" dirty="0">
              <a:solidFill>
                <a:schemeClr val="tx1">
                  <a:lumMod val="65000"/>
                  <a:lumOff val="35000"/>
                </a:schemeClr>
              </a:solidFill>
              <a:latin typeface="Nunito Sans" charset="0"/>
              <a:ea typeface="Nunito Sans" charset="0"/>
              <a:cs typeface="Nunito Sans" charset="0"/>
            </a:endParaRPr>
          </a:p>
          <a:p>
            <a:pPr marL="285750"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 May: Increased by 96.8%</a:t>
            </a:r>
            <a:endParaRPr lang="en-US" altLang="en-US" sz="1400" dirty="0">
              <a:solidFill>
                <a:schemeClr val="tx1">
                  <a:lumMod val="65000"/>
                  <a:lumOff val="35000"/>
                </a:schemeClr>
              </a:solidFill>
              <a:latin typeface="Nunito Sans" charset="0"/>
              <a:ea typeface="Nunito Sans" charset="0"/>
              <a:cs typeface="Nunito Sans" charset="0"/>
            </a:endParaRPr>
          </a:p>
          <a:p>
            <a:pPr marL="285750"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 June: Decreased by 15.1%</a:t>
            </a:r>
            <a:r>
              <a:rPr sz="1400" dirty="0">
                <a:solidFill>
                  <a:schemeClr val="tx1">
                    <a:lumMod val="65000"/>
                    <a:lumOff val="35000"/>
                  </a:schemeClr>
                </a:solidFill>
                <a:latin typeface="Nunito Sans" charset="0"/>
                <a:ea typeface="Nunito Sans" charset="0"/>
                <a:cs typeface="Nunito Sans" charset="0"/>
              </a:rPr>
              <a:t>.</a:t>
            </a:r>
            <a:endParaRPr sz="1400" dirty="0">
              <a:solidFill>
                <a:schemeClr val="tx1">
                  <a:lumMod val="65000"/>
                  <a:lumOff val="35000"/>
                </a:schemeClr>
              </a:solidFill>
              <a:latin typeface="Nunito Sans" charset="0"/>
              <a:ea typeface="Nunito Sans" charset="0"/>
              <a:cs typeface="Nunito Sans" charset="0"/>
            </a:endParaRPr>
          </a:p>
        </p:txBody>
      </p:sp>
      <p:pic>
        <p:nvPicPr>
          <p:cNvPr id="6" name="Picture 5"/>
          <p:cNvPicPr>
            <a:picLocks noChangeAspect="1"/>
          </p:cNvPicPr>
          <p:nvPr/>
        </p:nvPicPr>
        <p:blipFill>
          <a:blip r:embed="rId2"/>
          <a:srcRect l="15986" r="13586"/>
          <a:stretch>
            <a:fillRect/>
          </a:stretch>
        </p:blipFill>
        <p:spPr>
          <a:xfrm>
            <a:off x="8661400" y="377190"/>
            <a:ext cx="3190240" cy="3341370"/>
          </a:xfrm>
          <a:prstGeom prst="rect">
            <a:avLst/>
          </a:prstGeom>
        </p:spPr>
      </p:pic>
      <p:pic>
        <p:nvPicPr>
          <p:cNvPr id="8" name="Picture 7"/>
          <p:cNvPicPr>
            <a:picLocks noChangeAspect="1"/>
          </p:cNvPicPr>
          <p:nvPr/>
        </p:nvPicPr>
        <p:blipFill>
          <a:blip r:embed="rId3"/>
          <a:stretch>
            <a:fillRect/>
          </a:stretch>
        </p:blipFill>
        <p:spPr>
          <a:xfrm>
            <a:off x="340360" y="3507105"/>
            <a:ext cx="4168775" cy="298386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7" name="矩形 6"/>
          <p:cNvSpPr/>
          <p:nvPr/>
        </p:nvSpPr>
        <p:spPr>
          <a:xfrm rot="19920000">
            <a:off x="6043613" y="-2806065"/>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9" name="图片 8" descr="4"/>
          <p:cNvPicPr>
            <a:picLocks noChangeAspect="1"/>
          </p:cNvPicPr>
          <p:nvPr/>
        </p:nvPicPr>
        <p:blipFill>
          <a:blip r:embed="rId1"/>
          <a:srcRect/>
          <a:stretch>
            <a:fillRect/>
          </a:stretch>
        </p:blipFill>
        <p:spPr>
          <a:xfrm rot="5400000">
            <a:off x="2142953" y="-2933871"/>
            <a:ext cx="7622663" cy="13053279"/>
          </a:xfrm>
          <a:prstGeom prst="rect">
            <a:avLst/>
          </a:prstGeom>
        </p:spPr>
      </p:pic>
      <p:sp>
        <p:nvSpPr>
          <p:cNvPr id="11" name="矩形 10"/>
          <p:cNvSpPr/>
          <p:nvPr/>
        </p:nvSpPr>
        <p:spPr>
          <a:xfrm>
            <a:off x="321063" y="357682"/>
            <a:ext cx="11511775" cy="6123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3" name="文本框 2"/>
          <p:cNvSpPr txBox="1"/>
          <p:nvPr/>
        </p:nvSpPr>
        <p:spPr>
          <a:xfrm>
            <a:off x="1084047" y="366965"/>
            <a:ext cx="3142615" cy="398780"/>
          </a:xfrm>
          <a:prstGeom prst="rect">
            <a:avLst/>
          </a:prstGeom>
          <a:noFill/>
        </p:spPr>
        <p:txBody>
          <a:bodyPr wrap="none" rtlCol="0">
            <a:spAutoFit/>
          </a:bodyPr>
          <a:lstStyle/>
          <a:p>
            <a:pPr algn="l"/>
            <a:r>
              <a:rPr lang="en-US" altLang="zh-CN" sz="2000" dirty="0">
                <a:solidFill>
                  <a:schemeClr val="tx1">
                    <a:lumMod val="65000"/>
                    <a:lumOff val="35000"/>
                  </a:schemeClr>
                </a:solidFill>
                <a:latin typeface="Nunito Sans" charset="0"/>
                <a:ea typeface="Nunito Sans" charset="0"/>
                <a:cs typeface="Nunito Sans" charset="0"/>
              </a:rPr>
              <a:t>3) Product trend Analysis:</a:t>
            </a:r>
            <a:endParaRPr lang="en-US" altLang="zh-CN" sz="2000" dirty="0">
              <a:solidFill>
                <a:schemeClr val="tx1">
                  <a:lumMod val="65000"/>
                  <a:lumOff val="35000"/>
                </a:schemeClr>
              </a:solidFill>
              <a:latin typeface="Nunito Sans" charset="0"/>
              <a:ea typeface="Nunito Sans" charset="0"/>
              <a:cs typeface="Nunito Sans" charset="0"/>
            </a:endParaRPr>
          </a:p>
        </p:txBody>
      </p:sp>
      <p:sp>
        <p:nvSpPr>
          <p:cNvPr id="4" name="文本框 3"/>
          <p:cNvSpPr txBox="1"/>
          <p:nvPr/>
        </p:nvSpPr>
        <p:spPr>
          <a:xfrm>
            <a:off x="1083945" y="749300"/>
            <a:ext cx="5657850" cy="2414905"/>
          </a:xfrm>
          <a:prstGeom prst="rect">
            <a:avLst/>
          </a:prstGeom>
          <a:noFill/>
        </p:spPr>
        <p:txBody>
          <a:bodyPr wrap="square" rtlCol="0">
            <a:noAutofit/>
          </a:bodyPr>
          <a:lstStyle/>
          <a:p>
            <a:r>
              <a:rPr lang="en-US" altLang="en-US" sz="1400" dirty="0">
                <a:solidFill>
                  <a:schemeClr val="tx1">
                    <a:lumMod val="65000"/>
                    <a:lumOff val="35000"/>
                  </a:schemeClr>
                </a:solidFill>
                <a:latin typeface="Nunito Sans" charset="0"/>
                <a:ea typeface="Nunito Sans" charset="0"/>
                <a:cs typeface="Nunito Sans" charset="0"/>
              </a:rPr>
              <a:t>Geysers were the top sellers in January and February, but from March onward, fan sales overtook them, while LED TV sales remained consistent throughout.</a:t>
            </a:r>
            <a:endParaRPr lang="en-US" altLang="en-US" sz="1400" dirty="0">
              <a:solidFill>
                <a:schemeClr val="tx1">
                  <a:lumMod val="65000"/>
                  <a:lumOff val="35000"/>
                </a:schemeClr>
              </a:solidFill>
              <a:latin typeface="Nunito Sans" charset="0"/>
              <a:ea typeface="Nunito Sans" charset="0"/>
              <a:cs typeface="Nunito Sans" charset="0"/>
            </a:endParaRPr>
          </a:p>
          <a:p>
            <a:r>
              <a:rPr lang="en-US" altLang="en-US" sz="1400" dirty="0">
                <a:solidFill>
                  <a:schemeClr val="tx1">
                    <a:lumMod val="65000"/>
                    <a:lumOff val="35000"/>
                  </a:schemeClr>
                </a:solidFill>
                <a:latin typeface="Nunito Sans" charset="0"/>
                <a:ea typeface="Nunito Sans" charset="0"/>
                <a:cs typeface="Nunito Sans" charset="0"/>
              </a:rPr>
              <a:t>Top-selling products were:</a:t>
            </a:r>
            <a:endParaRPr lang="en-US" altLang="en-US" sz="1400" dirty="0">
              <a:solidFill>
                <a:schemeClr val="tx1">
                  <a:lumMod val="65000"/>
                  <a:lumOff val="35000"/>
                </a:schemeClr>
              </a:solidFill>
              <a:latin typeface="Nunito Sans" charset="0"/>
              <a:ea typeface="Nunito Sans" charset="0"/>
              <a:cs typeface="Nunito Sans" charset="0"/>
            </a:endParaRPr>
          </a:p>
          <a:p>
            <a:pPr marL="285750"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Venus 48" : 64 units (14.09%)</a:t>
            </a:r>
            <a:endParaRPr lang="en-US" altLang="en-US" sz="1400" dirty="0">
              <a:solidFill>
                <a:schemeClr val="tx1">
                  <a:lumMod val="65000"/>
                  <a:lumOff val="35000"/>
                </a:schemeClr>
              </a:solidFill>
              <a:latin typeface="Nunito Sans" charset="0"/>
              <a:ea typeface="Nunito Sans" charset="0"/>
              <a:cs typeface="Nunito Sans" charset="0"/>
            </a:endParaRPr>
          </a:p>
          <a:p>
            <a:pPr marL="285750"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35L Geyser: 55 units (12.11%)</a:t>
            </a:r>
            <a:endParaRPr lang="en-US" altLang="en-US" sz="1400" dirty="0">
              <a:solidFill>
                <a:schemeClr val="tx1">
                  <a:lumMod val="65000"/>
                  <a:lumOff val="35000"/>
                </a:schemeClr>
              </a:solidFill>
              <a:latin typeface="Nunito Sans" charset="0"/>
              <a:ea typeface="Nunito Sans" charset="0"/>
              <a:cs typeface="Nunito Sans" charset="0"/>
            </a:endParaRPr>
          </a:p>
          <a:p>
            <a:pPr marL="285750"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LED 40" : 52 units (11.45%)</a:t>
            </a:r>
            <a:endParaRPr lang="en-US" altLang="en-US" sz="1400" dirty="0">
              <a:solidFill>
                <a:schemeClr val="tx1">
                  <a:lumMod val="65000"/>
                  <a:lumOff val="35000"/>
                </a:schemeClr>
              </a:solidFill>
              <a:latin typeface="Nunito Sans" charset="0"/>
              <a:ea typeface="Nunito Sans" charset="0"/>
              <a:cs typeface="Nunito Sans" charset="0"/>
            </a:endParaRPr>
          </a:p>
          <a:p>
            <a:r>
              <a:rPr lang="en-US" altLang="en-US" sz="1400" dirty="0">
                <a:solidFill>
                  <a:schemeClr val="tx1">
                    <a:lumMod val="65000"/>
                    <a:lumOff val="35000"/>
                  </a:schemeClr>
                </a:solidFill>
                <a:latin typeface="Nunito Sans" charset="0"/>
                <a:ea typeface="Nunito Sans" charset="0"/>
                <a:cs typeface="Nunito Sans" charset="0"/>
              </a:rPr>
              <a:t>Lowest-selling items included:</a:t>
            </a:r>
            <a:endParaRPr lang="en-US" altLang="en-US" sz="1400" dirty="0">
              <a:solidFill>
                <a:schemeClr val="tx1">
                  <a:lumMod val="65000"/>
                  <a:lumOff val="35000"/>
                </a:schemeClr>
              </a:solidFill>
              <a:latin typeface="Nunito Sans" charset="0"/>
              <a:ea typeface="Nunito Sans" charset="0"/>
              <a:cs typeface="Nunito Sans" charset="0"/>
            </a:endParaRPr>
          </a:p>
          <a:p>
            <a:pPr marL="285750"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Iron M-105: 31 units (6.4%)</a:t>
            </a:r>
            <a:endParaRPr lang="en-US" altLang="en-US" sz="1400" dirty="0">
              <a:solidFill>
                <a:schemeClr val="tx1">
                  <a:lumMod val="65000"/>
                  <a:lumOff val="35000"/>
                </a:schemeClr>
              </a:solidFill>
              <a:latin typeface="Nunito Sans" charset="0"/>
              <a:ea typeface="Nunito Sans" charset="0"/>
              <a:cs typeface="Nunito Sans" charset="0"/>
            </a:endParaRPr>
          </a:p>
          <a:p>
            <a:pPr marL="285750"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25L Geyser (V2): 16 units (3.3%)</a:t>
            </a:r>
            <a:endParaRPr lang="en-US" altLang="en-US" sz="1400" dirty="0">
              <a:solidFill>
                <a:schemeClr val="tx1">
                  <a:lumMod val="65000"/>
                  <a:lumOff val="35000"/>
                </a:schemeClr>
              </a:solidFill>
              <a:latin typeface="Nunito Sans" charset="0"/>
              <a:ea typeface="Nunito Sans" charset="0"/>
              <a:cs typeface="Nunito Sans" charset="0"/>
            </a:endParaRPr>
          </a:p>
        </p:txBody>
      </p:sp>
      <p:sp>
        <p:nvSpPr>
          <p:cNvPr id="19" name="文本框 18"/>
          <p:cNvSpPr txBox="1"/>
          <p:nvPr/>
        </p:nvSpPr>
        <p:spPr>
          <a:xfrm>
            <a:off x="4930242" y="3354119"/>
            <a:ext cx="2980690" cy="398780"/>
          </a:xfrm>
          <a:prstGeom prst="rect">
            <a:avLst/>
          </a:prstGeom>
          <a:noFill/>
        </p:spPr>
        <p:txBody>
          <a:bodyPr wrap="none" rtlCol="0">
            <a:spAutoFit/>
          </a:bodyPr>
          <a:lstStyle/>
          <a:p>
            <a:pPr algn="l"/>
            <a:r>
              <a:rPr lang="en-US" sz="2000" dirty="0">
                <a:solidFill>
                  <a:schemeClr val="tx1">
                    <a:lumMod val="65000"/>
                    <a:lumOff val="35000"/>
                  </a:schemeClr>
                </a:solidFill>
                <a:latin typeface="Nunito Sans" charset="0"/>
                <a:ea typeface="Nunito Sans" charset="0"/>
                <a:cs typeface="Nunito Sans" charset="0"/>
              </a:rPr>
              <a:t>4) Top performing areas:</a:t>
            </a:r>
            <a:endParaRPr lang="en-US" sz="2000" dirty="0">
              <a:solidFill>
                <a:schemeClr val="tx1">
                  <a:lumMod val="65000"/>
                  <a:lumOff val="35000"/>
                </a:schemeClr>
              </a:solidFill>
              <a:latin typeface="Nunito Sans" charset="0"/>
              <a:ea typeface="Nunito Sans" charset="0"/>
              <a:cs typeface="Nunito Sans" charset="0"/>
            </a:endParaRPr>
          </a:p>
        </p:txBody>
      </p:sp>
      <p:sp>
        <p:nvSpPr>
          <p:cNvPr id="21" name="文本框 20"/>
          <p:cNvSpPr txBox="1"/>
          <p:nvPr/>
        </p:nvSpPr>
        <p:spPr>
          <a:xfrm>
            <a:off x="4715510" y="3737610"/>
            <a:ext cx="7058660" cy="2744470"/>
          </a:xfrm>
          <a:prstGeom prst="rect">
            <a:avLst/>
          </a:prstGeom>
          <a:noFill/>
        </p:spPr>
        <p:txBody>
          <a:bodyPr wrap="square" rtlCol="0">
            <a:noAutofit/>
          </a:bodyPr>
          <a:lstStyle/>
          <a:p>
            <a:pPr marL="285750" indent="-285750">
              <a:buFont typeface="Arial" panose="020B0604020202020204" pitchFamily="34" charset="0"/>
              <a:buChar char="•"/>
            </a:pPr>
            <a:r>
              <a:rPr lang="en-US" altLang="en-US" sz="1600" dirty="0">
                <a:solidFill>
                  <a:schemeClr val="tx1">
                    <a:lumMod val="65000"/>
                    <a:lumOff val="35000"/>
                  </a:schemeClr>
                </a:solidFill>
                <a:latin typeface="Nunito Sans" charset="0"/>
                <a:ea typeface="Nunito Sans" charset="0"/>
                <a:cs typeface="Nunito Sans" charset="0"/>
              </a:rPr>
              <a:t>Highest Sales Region: Srinagar (INR 15,88,652 - 67.41% )</a:t>
            </a:r>
            <a:endParaRPr lang="en-US" altLang="en-US" sz="1600" dirty="0">
              <a:solidFill>
                <a:schemeClr val="tx1">
                  <a:lumMod val="65000"/>
                  <a:lumOff val="35000"/>
                </a:schemeClr>
              </a:solidFill>
              <a:latin typeface="Nunito Sans" charset="0"/>
              <a:ea typeface="Nunito Sans" charset="0"/>
              <a:cs typeface="Nunito Sans" charset="0"/>
            </a:endParaRPr>
          </a:p>
          <a:p>
            <a:pPr marL="285750" indent="-285750">
              <a:buFont typeface="Arial" panose="020B0604020202020204" pitchFamily="34" charset="0"/>
              <a:buChar char="•"/>
            </a:pPr>
            <a:r>
              <a:rPr lang="en-US" altLang="en-US" sz="1600" dirty="0">
                <a:solidFill>
                  <a:schemeClr val="tx1">
                    <a:lumMod val="65000"/>
                    <a:lumOff val="35000"/>
                  </a:schemeClr>
                </a:solidFill>
                <a:latin typeface="Nunito Sans" charset="0"/>
                <a:ea typeface="Nunito Sans" charset="0"/>
                <a:cs typeface="Nunito Sans" charset="0"/>
              </a:rPr>
              <a:t>Lowest Sales Region: Budgam (INR 30,410 - 1.29% )</a:t>
            </a:r>
            <a:endParaRPr lang="en-US" altLang="en-US" sz="1600" dirty="0">
              <a:solidFill>
                <a:schemeClr val="tx1">
                  <a:lumMod val="65000"/>
                  <a:lumOff val="35000"/>
                </a:schemeClr>
              </a:solidFill>
              <a:latin typeface="Nunito Sans" charset="0"/>
              <a:ea typeface="Nunito Sans" charset="0"/>
              <a:cs typeface="Nunito Sans" charset="0"/>
            </a:endParaRPr>
          </a:p>
          <a:p>
            <a:pPr indent="0">
              <a:buFont typeface="Arial" panose="020B0604020202020204" pitchFamily="34" charset="0"/>
              <a:buNone/>
            </a:pPr>
            <a:endParaRPr lang="en-US" altLang="en-US" sz="1600" dirty="0">
              <a:solidFill>
                <a:schemeClr val="tx1">
                  <a:lumMod val="65000"/>
                  <a:lumOff val="35000"/>
                </a:schemeClr>
              </a:solidFill>
              <a:latin typeface="Nunito Sans" charset="0"/>
              <a:ea typeface="Nunito Sans" charset="0"/>
              <a:cs typeface="Nunito Sans" charset="0"/>
            </a:endParaRPr>
          </a:p>
          <a:p>
            <a:pPr marL="285750"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This strong performance of Srinagar is supported by the presence of 34 active dealers, indicating a well-established distribution network and a large customer base. </a:t>
            </a:r>
            <a:endParaRPr lang="en-US" altLang="en-US" sz="1400" dirty="0">
              <a:solidFill>
                <a:schemeClr val="tx1">
                  <a:lumMod val="65000"/>
                  <a:lumOff val="35000"/>
                </a:schemeClr>
              </a:solidFill>
              <a:latin typeface="Nunito Sans" charset="0"/>
              <a:ea typeface="Nunito Sans" charset="0"/>
              <a:cs typeface="Nunito Sans" charset="0"/>
            </a:endParaRPr>
          </a:p>
          <a:p>
            <a:pPr marL="285750"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Islamabad and Bijbehara follow as the next best-performing regions, likely benefiting from a relatively higher dealer presence- 6 in Islamabad and 7 in Bijbehara</a:t>
            </a:r>
            <a:endParaRPr lang="en-US" altLang="en-US" sz="1400" dirty="0">
              <a:solidFill>
                <a:schemeClr val="tx1">
                  <a:lumMod val="65000"/>
                  <a:lumOff val="35000"/>
                </a:schemeClr>
              </a:solidFill>
              <a:latin typeface="Nunito Sans" charset="0"/>
              <a:ea typeface="Nunito Sans" charset="0"/>
              <a:cs typeface="Nunito Sans" charset="0"/>
            </a:endParaRPr>
          </a:p>
          <a:p>
            <a:pPr marL="285750"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On the other hand, Budgam ranks as the lowest-performing region, with sales totaling only Rs 30,410, representing a mere 1.29% of the overall sales</a:t>
            </a:r>
            <a:endParaRPr lang="en-US" altLang="en-US" sz="1400" dirty="0">
              <a:solidFill>
                <a:schemeClr val="tx1">
                  <a:lumMod val="65000"/>
                  <a:lumOff val="35000"/>
                </a:schemeClr>
              </a:solidFill>
              <a:latin typeface="Nunito Sans" charset="0"/>
              <a:ea typeface="Nunito Sans" charset="0"/>
              <a:cs typeface="Nunito Sans" charset="0"/>
            </a:endParaRPr>
          </a:p>
        </p:txBody>
      </p:sp>
      <p:pic>
        <p:nvPicPr>
          <p:cNvPr id="12" name="Picture 11"/>
          <p:cNvPicPr>
            <a:picLocks noChangeAspect="1"/>
          </p:cNvPicPr>
          <p:nvPr/>
        </p:nvPicPr>
        <p:blipFill>
          <a:blip r:embed="rId2"/>
          <a:stretch>
            <a:fillRect/>
          </a:stretch>
        </p:blipFill>
        <p:spPr>
          <a:xfrm>
            <a:off x="321310" y="3073400"/>
            <a:ext cx="4290695" cy="3408045"/>
          </a:xfrm>
          <a:prstGeom prst="rect">
            <a:avLst/>
          </a:prstGeom>
        </p:spPr>
      </p:pic>
      <p:pic>
        <p:nvPicPr>
          <p:cNvPr id="14" name="Picture 13"/>
          <p:cNvPicPr>
            <a:picLocks noChangeAspect="1"/>
          </p:cNvPicPr>
          <p:nvPr/>
        </p:nvPicPr>
        <p:blipFill>
          <a:blip r:embed="rId3"/>
          <a:stretch>
            <a:fillRect/>
          </a:stretch>
        </p:blipFill>
        <p:spPr>
          <a:xfrm>
            <a:off x="6943090" y="357505"/>
            <a:ext cx="4831080" cy="291782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9920000">
            <a:off x="-1287462"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7" name="矩形 6"/>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9" name="图片 8" descr="4"/>
          <p:cNvPicPr>
            <a:picLocks noChangeAspect="1"/>
          </p:cNvPicPr>
          <p:nvPr/>
        </p:nvPicPr>
        <p:blipFill>
          <a:blip r:embed="rId1"/>
          <a:srcRect/>
          <a:stretch>
            <a:fillRect/>
          </a:stretch>
        </p:blipFill>
        <p:spPr>
          <a:xfrm rot="5400000">
            <a:off x="2162003" y="-2933871"/>
            <a:ext cx="7622663" cy="13053279"/>
          </a:xfrm>
          <a:prstGeom prst="rect">
            <a:avLst/>
          </a:prstGeom>
        </p:spPr>
      </p:pic>
      <p:sp>
        <p:nvSpPr>
          <p:cNvPr id="11" name="矩形 10"/>
          <p:cNvSpPr/>
          <p:nvPr/>
        </p:nvSpPr>
        <p:spPr>
          <a:xfrm>
            <a:off x="340113" y="367207"/>
            <a:ext cx="11511775" cy="6123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3" name="文本框 2"/>
          <p:cNvSpPr txBox="1"/>
          <p:nvPr/>
        </p:nvSpPr>
        <p:spPr>
          <a:xfrm>
            <a:off x="340462" y="532700"/>
            <a:ext cx="2566670" cy="398780"/>
          </a:xfrm>
          <a:prstGeom prst="rect">
            <a:avLst/>
          </a:prstGeom>
          <a:noFill/>
        </p:spPr>
        <p:txBody>
          <a:bodyPr wrap="none" rtlCol="0">
            <a:spAutoFit/>
          </a:bodyPr>
          <a:lstStyle/>
          <a:p>
            <a:pPr algn="l"/>
            <a:r>
              <a:rPr lang="en-US" altLang="zh-CN" sz="2000" dirty="0">
                <a:solidFill>
                  <a:schemeClr val="tx1">
                    <a:lumMod val="65000"/>
                    <a:lumOff val="35000"/>
                  </a:schemeClr>
                </a:solidFill>
                <a:latin typeface="Nunito Sans" charset="0"/>
                <a:ea typeface="Nunito Sans" charset="0"/>
                <a:cs typeface="Nunito Sans" charset="0"/>
              </a:rPr>
              <a:t>5) Remarks Analysis:</a:t>
            </a:r>
            <a:endParaRPr lang="en-US" altLang="zh-CN" sz="2000" dirty="0">
              <a:solidFill>
                <a:schemeClr val="tx1">
                  <a:lumMod val="65000"/>
                  <a:lumOff val="35000"/>
                </a:schemeClr>
              </a:solidFill>
              <a:latin typeface="Nunito Sans" charset="0"/>
              <a:ea typeface="Nunito Sans" charset="0"/>
              <a:cs typeface="Nunito Sans" charset="0"/>
            </a:endParaRPr>
          </a:p>
        </p:txBody>
      </p:sp>
      <p:sp>
        <p:nvSpPr>
          <p:cNvPr id="4" name="文本框 3"/>
          <p:cNvSpPr txBox="1"/>
          <p:nvPr/>
        </p:nvSpPr>
        <p:spPr>
          <a:xfrm>
            <a:off x="340360" y="985520"/>
            <a:ext cx="6889750" cy="2391410"/>
          </a:xfrm>
          <a:prstGeom prst="rect">
            <a:avLst/>
          </a:prstGeom>
          <a:noFill/>
        </p:spPr>
        <p:txBody>
          <a:bodyPr wrap="square" rtlCol="0">
            <a:noAutofit/>
          </a:bodyPr>
          <a:lstStyle/>
          <a:p>
            <a:pPr marL="285750"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The main reason for lost sales is customer disinterest, cited in 52% of cases.</a:t>
            </a:r>
            <a:endParaRPr lang="en-US" altLang="en-US" sz="1400" dirty="0">
              <a:solidFill>
                <a:schemeClr val="tx1">
                  <a:lumMod val="65000"/>
                  <a:lumOff val="35000"/>
                </a:schemeClr>
              </a:solidFill>
              <a:latin typeface="Nunito Sans" charset="0"/>
              <a:ea typeface="Nunito Sans" charset="0"/>
              <a:cs typeface="Nunito Sans" charset="0"/>
            </a:endParaRPr>
          </a:p>
          <a:p>
            <a:pPr indent="0">
              <a:buFont typeface="Arial" panose="020B0604020202020204" pitchFamily="34" charset="0"/>
              <a:buNone/>
            </a:pPr>
            <a:endParaRPr lang="en-US" altLang="en-US" sz="1400" dirty="0">
              <a:solidFill>
                <a:schemeClr val="tx1">
                  <a:lumMod val="65000"/>
                  <a:lumOff val="35000"/>
                </a:schemeClr>
              </a:solidFill>
              <a:latin typeface="Nunito Sans" charset="0"/>
              <a:ea typeface="Nunito Sans" charset="0"/>
              <a:cs typeface="Nunito Sans" charset="0"/>
            </a:endParaRPr>
          </a:p>
          <a:p>
            <a:pPr marL="285750"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Financial issues, like credit or bank guarantee problems, were noted in 12 instances, showing it's a barrier for some buyers.</a:t>
            </a:r>
            <a:endParaRPr lang="en-US" altLang="en-US" sz="1400" dirty="0">
              <a:solidFill>
                <a:schemeClr val="tx1">
                  <a:lumMod val="65000"/>
                  <a:lumOff val="35000"/>
                </a:schemeClr>
              </a:solidFill>
              <a:latin typeface="Nunito Sans" charset="0"/>
              <a:ea typeface="Nunito Sans" charset="0"/>
              <a:cs typeface="Nunito Sans" charset="0"/>
            </a:endParaRPr>
          </a:p>
          <a:p>
            <a:pPr indent="0">
              <a:buFont typeface="Arial" panose="020B0604020202020204" pitchFamily="34" charset="0"/>
              <a:buNone/>
            </a:pPr>
            <a:endParaRPr lang="en-US" altLang="en-US" sz="1400" dirty="0">
              <a:solidFill>
                <a:schemeClr val="tx1">
                  <a:lumMod val="65000"/>
                  <a:lumOff val="35000"/>
                </a:schemeClr>
              </a:solidFill>
              <a:latin typeface="Nunito Sans" charset="0"/>
              <a:ea typeface="Nunito Sans" charset="0"/>
              <a:cs typeface="Nunito Sans" charset="0"/>
            </a:endParaRPr>
          </a:p>
          <a:p>
            <a:pPr marL="285750"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High pricing was a concern in only 3 cases, indicating price isn’t a major obstacle.</a:t>
            </a:r>
            <a:endParaRPr lang="en-US" altLang="en-US" sz="1400" dirty="0">
              <a:solidFill>
                <a:schemeClr val="tx1">
                  <a:lumMod val="65000"/>
                  <a:lumOff val="35000"/>
                </a:schemeClr>
              </a:solidFill>
              <a:latin typeface="Nunito Sans" charset="0"/>
              <a:ea typeface="Nunito Sans" charset="0"/>
              <a:cs typeface="Nunito Sans" charset="0"/>
            </a:endParaRPr>
          </a:p>
          <a:p>
            <a:pPr indent="0">
              <a:buFont typeface="Arial" panose="020B0604020202020204" pitchFamily="34" charset="0"/>
              <a:buNone/>
            </a:pPr>
            <a:endParaRPr lang="en-US" altLang="en-US" sz="1400" dirty="0">
              <a:solidFill>
                <a:schemeClr val="tx1">
                  <a:lumMod val="65000"/>
                  <a:lumOff val="35000"/>
                </a:schemeClr>
              </a:solidFill>
              <a:latin typeface="Nunito Sans" charset="0"/>
              <a:ea typeface="Nunito Sans" charset="0"/>
              <a:cs typeface="Nunito Sans" charset="0"/>
            </a:endParaRPr>
          </a:p>
          <a:p>
            <a:pPr marL="285750"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Additionally, 5 interested leads didn’t convert, likely due to weak follow-up or unrest in the region.</a:t>
            </a:r>
            <a:endParaRPr lang="en-US" altLang="en-US" sz="1400" dirty="0">
              <a:solidFill>
                <a:schemeClr val="tx1">
                  <a:lumMod val="65000"/>
                  <a:lumOff val="35000"/>
                </a:schemeClr>
              </a:solidFill>
              <a:latin typeface="Nunito Sans" charset="0"/>
              <a:ea typeface="Nunito Sans" charset="0"/>
              <a:cs typeface="Nunito Sans" charset="0"/>
            </a:endParaRPr>
          </a:p>
        </p:txBody>
      </p:sp>
      <p:sp>
        <p:nvSpPr>
          <p:cNvPr id="19" name="文本框 18"/>
          <p:cNvSpPr txBox="1"/>
          <p:nvPr/>
        </p:nvSpPr>
        <p:spPr>
          <a:xfrm>
            <a:off x="339827" y="3434764"/>
            <a:ext cx="3683635" cy="398780"/>
          </a:xfrm>
          <a:prstGeom prst="rect">
            <a:avLst/>
          </a:prstGeom>
          <a:noFill/>
        </p:spPr>
        <p:txBody>
          <a:bodyPr wrap="none" rtlCol="0">
            <a:spAutoFit/>
          </a:bodyPr>
          <a:lstStyle/>
          <a:p>
            <a:pPr algn="l"/>
            <a:r>
              <a:rPr lang="en-US" sz="2000" dirty="0">
                <a:solidFill>
                  <a:schemeClr val="tx1">
                    <a:lumMod val="65000"/>
                    <a:lumOff val="35000"/>
                  </a:schemeClr>
                </a:solidFill>
                <a:latin typeface="Nunito Sans" charset="0"/>
                <a:ea typeface="Nunito Sans" charset="0"/>
                <a:cs typeface="Nunito Sans" charset="0"/>
              </a:rPr>
              <a:t>6) Contact mode effectiveness:</a:t>
            </a:r>
            <a:endParaRPr lang="en-US" sz="2000" dirty="0">
              <a:solidFill>
                <a:schemeClr val="tx1">
                  <a:lumMod val="65000"/>
                  <a:lumOff val="35000"/>
                </a:schemeClr>
              </a:solidFill>
              <a:latin typeface="Nunito Sans" charset="0"/>
              <a:ea typeface="Nunito Sans" charset="0"/>
              <a:cs typeface="Nunito Sans" charset="0"/>
            </a:endParaRPr>
          </a:p>
        </p:txBody>
      </p:sp>
      <p:sp>
        <p:nvSpPr>
          <p:cNvPr id="21" name="文本框 20"/>
          <p:cNvSpPr txBox="1"/>
          <p:nvPr/>
        </p:nvSpPr>
        <p:spPr>
          <a:xfrm>
            <a:off x="339725" y="3952240"/>
            <a:ext cx="6762750" cy="2539365"/>
          </a:xfrm>
          <a:prstGeom prst="rect">
            <a:avLst/>
          </a:prstGeom>
          <a:noFill/>
        </p:spPr>
        <p:txBody>
          <a:bodyPr wrap="square" rtlCol="0">
            <a:noAutofit/>
          </a:bodyPr>
          <a:lstStyle/>
          <a:p>
            <a:pPr marL="285750" indent="-285750">
              <a:buFont typeface="Arial" panose="020B0604020202020204" pitchFamily="34" charset="0"/>
              <a:buChar char="•"/>
            </a:pPr>
            <a:endParaRPr lang="en-US" altLang="en-US" sz="1400" dirty="0">
              <a:solidFill>
                <a:schemeClr val="tx1">
                  <a:lumMod val="65000"/>
                  <a:lumOff val="35000"/>
                </a:schemeClr>
              </a:solidFill>
              <a:latin typeface="Nunito Sans" charset="0"/>
              <a:ea typeface="Nunito Sans" charset="0"/>
              <a:cs typeface="Nunito Sans" charset="0"/>
            </a:endParaRPr>
          </a:p>
          <a:p>
            <a:pPr marL="285750" indent="-285750">
              <a:buFont typeface="Arial" panose="020B0604020202020204" pitchFamily="34" charset="0"/>
              <a:buChar char="•"/>
            </a:pPr>
            <a:endParaRPr lang="en-US" altLang="en-US" sz="1400" dirty="0">
              <a:solidFill>
                <a:schemeClr val="tx1">
                  <a:lumMod val="65000"/>
                  <a:lumOff val="35000"/>
                </a:schemeClr>
              </a:solidFill>
              <a:latin typeface="Nunito Sans" charset="0"/>
              <a:ea typeface="Nunito Sans" charset="0"/>
              <a:cs typeface="Nunito Sans" charset="0"/>
            </a:endParaRPr>
          </a:p>
          <a:p>
            <a:pPr marL="285750"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Phone calls made up 87.2% of all interactions, mainly effective for maintaining existing dealer relationships, with a 43% success rate.</a:t>
            </a:r>
            <a:endParaRPr lang="en-US" altLang="en-US" sz="1400" dirty="0">
              <a:solidFill>
                <a:schemeClr val="tx1">
                  <a:lumMod val="65000"/>
                  <a:lumOff val="35000"/>
                </a:schemeClr>
              </a:solidFill>
              <a:latin typeface="Nunito Sans" charset="0"/>
              <a:ea typeface="Nunito Sans" charset="0"/>
              <a:cs typeface="Nunito Sans" charset="0"/>
            </a:endParaRPr>
          </a:p>
          <a:p>
            <a:pPr indent="0">
              <a:buFont typeface="Arial" panose="020B0604020202020204" pitchFamily="34" charset="0"/>
              <a:buNone/>
            </a:pPr>
            <a:endParaRPr lang="en-US" altLang="en-US" sz="1400" dirty="0">
              <a:solidFill>
                <a:schemeClr val="tx1">
                  <a:lumMod val="65000"/>
                  <a:lumOff val="35000"/>
                </a:schemeClr>
              </a:solidFill>
              <a:latin typeface="Nunito Sans" charset="0"/>
              <a:ea typeface="Nunito Sans" charset="0"/>
              <a:cs typeface="Nunito Sans" charset="0"/>
            </a:endParaRPr>
          </a:p>
          <a:p>
            <a:pPr marL="285750" indent="-285750">
              <a:buFont typeface="Arial" panose="020B0604020202020204" pitchFamily="34" charset="0"/>
              <a:buChar char="•"/>
            </a:pPr>
            <a:r>
              <a:rPr lang="en-US" altLang="en-US" sz="1400" dirty="0">
                <a:solidFill>
                  <a:schemeClr val="tx1">
                    <a:lumMod val="65000"/>
                    <a:lumOff val="35000"/>
                  </a:schemeClr>
                </a:solidFill>
                <a:latin typeface="Nunito Sans" charset="0"/>
                <a:ea typeface="Nunito Sans" charset="0"/>
                <a:cs typeface="Nunito Sans" charset="0"/>
              </a:rPr>
              <a:t>In-person visits, though only 12.8% of total engagements, had a higher success rate of 51% and generated stronger interest, highlighting the value of personal interaction with potential dealers.</a:t>
            </a:r>
            <a:endParaRPr lang="en-US" altLang="en-US" sz="1400" dirty="0">
              <a:solidFill>
                <a:schemeClr val="tx1">
                  <a:lumMod val="65000"/>
                  <a:lumOff val="35000"/>
                </a:schemeClr>
              </a:solidFill>
              <a:latin typeface="Nunito Sans" charset="0"/>
              <a:ea typeface="Nunito Sans" charset="0"/>
              <a:cs typeface="Nunito Sans" charset="0"/>
            </a:endParaRPr>
          </a:p>
        </p:txBody>
      </p:sp>
      <p:pic>
        <p:nvPicPr>
          <p:cNvPr id="6" name="Picture 5"/>
          <p:cNvPicPr>
            <a:picLocks noChangeAspect="1"/>
          </p:cNvPicPr>
          <p:nvPr/>
        </p:nvPicPr>
        <p:blipFill>
          <a:blip r:embed="rId2"/>
          <a:srcRect l="12863"/>
          <a:stretch>
            <a:fillRect/>
          </a:stretch>
        </p:blipFill>
        <p:spPr>
          <a:xfrm>
            <a:off x="7764780" y="346075"/>
            <a:ext cx="4086860" cy="3333115"/>
          </a:xfrm>
          <a:prstGeom prst="rect">
            <a:avLst/>
          </a:prstGeom>
        </p:spPr>
      </p:pic>
      <p:pic>
        <p:nvPicPr>
          <p:cNvPr id="8" name="Picture 7"/>
          <p:cNvPicPr>
            <a:picLocks noChangeAspect="1"/>
          </p:cNvPicPr>
          <p:nvPr/>
        </p:nvPicPr>
        <p:blipFill>
          <a:blip r:embed="rId3"/>
          <a:srcRect l="3774" t="4158" r="1378" b="3947"/>
          <a:stretch>
            <a:fillRect/>
          </a:stretch>
        </p:blipFill>
        <p:spPr>
          <a:xfrm>
            <a:off x="7574280" y="3810635"/>
            <a:ext cx="3876675" cy="268033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7" name="矩形 6"/>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9" name="图片 8" descr="4"/>
          <p:cNvPicPr>
            <a:picLocks noChangeAspect="1"/>
          </p:cNvPicPr>
          <p:nvPr/>
        </p:nvPicPr>
        <p:blipFill>
          <a:blip r:embed="rId1"/>
          <a:srcRect/>
          <a:stretch>
            <a:fillRect/>
          </a:stretch>
        </p:blipFill>
        <p:spPr>
          <a:xfrm rot="5400000">
            <a:off x="2171528" y="-2933871"/>
            <a:ext cx="7622663" cy="13053279"/>
          </a:xfrm>
          <a:prstGeom prst="rect">
            <a:avLst/>
          </a:prstGeom>
        </p:spPr>
      </p:pic>
      <p:sp>
        <p:nvSpPr>
          <p:cNvPr id="11" name="矩形 10"/>
          <p:cNvSpPr/>
          <p:nvPr/>
        </p:nvSpPr>
        <p:spPr>
          <a:xfrm>
            <a:off x="349003" y="367842"/>
            <a:ext cx="11511775" cy="6123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2" name="文本框 1"/>
          <p:cNvSpPr txBox="1"/>
          <p:nvPr/>
        </p:nvSpPr>
        <p:spPr>
          <a:xfrm>
            <a:off x="3253105" y="510540"/>
            <a:ext cx="5949315" cy="460375"/>
          </a:xfrm>
          <a:prstGeom prst="rect">
            <a:avLst/>
          </a:prstGeom>
          <a:noFill/>
        </p:spPr>
        <p:txBody>
          <a:bodyPr wrap="square" rtlCol="0">
            <a:spAutoFit/>
          </a:bodyPr>
          <a:lstStyle/>
          <a:p>
            <a:pPr algn="ctr"/>
            <a:r>
              <a:rPr lang="en-US" altLang="zh-CN" sz="2400" b="1" u="sng" dirty="0">
                <a:solidFill>
                  <a:schemeClr val="tx1">
                    <a:lumMod val="65000"/>
                    <a:lumOff val="35000"/>
                  </a:schemeClr>
                </a:solidFill>
                <a:latin typeface="Nunito Sans" charset="0"/>
                <a:ea typeface="Nunito Sans" charset="0"/>
                <a:cs typeface="Nunito Sans" charset="0"/>
              </a:rPr>
              <a:t>Interpretations &amp; Recommendations</a:t>
            </a:r>
            <a:endParaRPr lang="en-US" altLang="zh-CN" sz="2400" b="1" u="sng" dirty="0">
              <a:solidFill>
                <a:schemeClr val="tx1">
                  <a:lumMod val="65000"/>
                  <a:lumOff val="35000"/>
                </a:schemeClr>
              </a:solidFill>
              <a:latin typeface="Nunito Sans" charset="0"/>
              <a:ea typeface="Nunito Sans" charset="0"/>
              <a:cs typeface="Nunito Sans" charset="0"/>
            </a:endParaRPr>
          </a:p>
        </p:txBody>
      </p:sp>
      <p:sp>
        <p:nvSpPr>
          <p:cNvPr id="4" name="矩形: 圆角 3"/>
          <p:cNvSpPr/>
          <p:nvPr/>
        </p:nvSpPr>
        <p:spPr>
          <a:xfrm>
            <a:off x="869950" y="2744470"/>
            <a:ext cx="4737735" cy="3746500"/>
          </a:xfrm>
          <a:prstGeom prst="roundRect">
            <a:avLst>
              <a:gd name="adj" fmla="val 1565"/>
            </a:avLst>
          </a:prstGeom>
          <a:solidFill>
            <a:srgbClr val="A5CD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8" name="矩形 7"/>
          <p:cNvSpPr/>
          <p:nvPr/>
        </p:nvSpPr>
        <p:spPr>
          <a:xfrm>
            <a:off x="1090930" y="2909570"/>
            <a:ext cx="2679700" cy="460375"/>
          </a:xfrm>
          <a:prstGeom prst="rect">
            <a:avLst/>
          </a:prstGeom>
        </p:spPr>
        <p:txBody>
          <a:bodyPr wrap="square">
            <a:spAutoFit/>
          </a:bodyPr>
          <a:lstStyle/>
          <a:p>
            <a:pPr algn="ctr"/>
            <a:r>
              <a:rPr lang="en-US" altLang="zh-CN" sz="2400" dirty="0">
                <a:solidFill>
                  <a:schemeClr val="accent1">
                    <a:lumMod val="50000"/>
                  </a:schemeClr>
                </a:solidFill>
                <a:latin typeface="Nunito Sans" charset="0"/>
                <a:ea typeface="Nunito Sans" charset="0"/>
                <a:cs typeface="Nunito Sans" charset="0"/>
              </a:rPr>
              <a:t>Recommendation:</a:t>
            </a:r>
            <a:r>
              <a:rPr lang="zh-CN" altLang="en-US" sz="2400" dirty="0">
                <a:solidFill>
                  <a:schemeClr val="bg1"/>
                </a:solidFill>
                <a:latin typeface="Nunito Sans" charset="0"/>
                <a:ea typeface="Nunito Sans" charset="0"/>
                <a:cs typeface="Nunito Sans" charset="0"/>
              </a:rPr>
              <a:t> </a:t>
            </a:r>
            <a:endParaRPr lang="zh-CN" altLang="en-US" sz="2400" dirty="0">
              <a:solidFill>
                <a:schemeClr val="bg1"/>
              </a:solidFill>
              <a:latin typeface="Nunito Sans" charset="0"/>
              <a:ea typeface="Nunito Sans" charset="0"/>
              <a:cs typeface="Nunito Sans" charset="0"/>
            </a:endParaRPr>
          </a:p>
        </p:txBody>
      </p:sp>
      <p:sp>
        <p:nvSpPr>
          <p:cNvPr id="16" name="矩形 15"/>
          <p:cNvSpPr/>
          <p:nvPr/>
        </p:nvSpPr>
        <p:spPr>
          <a:xfrm>
            <a:off x="967740" y="3370580"/>
            <a:ext cx="4815840" cy="3121025"/>
          </a:xfrm>
          <a:prstGeom prst="rect">
            <a:avLst/>
          </a:prstGeom>
        </p:spPr>
        <p:txBody>
          <a:bodyPr wrap="square">
            <a:noAutofit/>
          </a:bodyPr>
          <a:lstStyle/>
          <a:p>
            <a:pPr marL="171450" indent="-171450" algn="l">
              <a:lnSpc>
                <a:spcPct val="150000"/>
              </a:lnSpc>
              <a:buFont typeface="Arial" panose="020B0604020202020204" pitchFamily="34" charset="0"/>
              <a:buChar char="•"/>
            </a:pPr>
            <a:r>
              <a:rPr lang="en-US" altLang="en-US" sz="1200" b="1" dirty="0">
                <a:solidFill>
                  <a:schemeClr val="accent1">
                    <a:lumMod val="75000"/>
                  </a:schemeClr>
                </a:solidFill>
                <a:latin typeface="Nunito Sans" charset="0"/>
                <a:cs typeface="Arial" panose="020B0604020202020204" pitchFamily="34" charset="0"/>
              </a:rPr>
              <a:t>Diversify the product portfolio with mid-range and seasonal appliances (e.g., air coolers, compact geysers).</a:t>
            </a:r>
            <a:endParaRPr lang="en-US" altLang="en-US" sz="1200" b="1" dirty="0">
              <a:solidFill>
                <a:schemeClr val="accent1">
                  <a:lumMod val="75000"/>
                </a:schemeClr>
              </a:solidFill>
              <a:latin typeface="Nunito Sans" charset="0"/>
              <a:cs typeface="Arial" panose="020B0604020202020204" pitchFamily="34" charset="0"/>
            </a:endParaRPr>
          </a:p>
          <a:p>
            <a:pPr marL="171450" indent="-171450" algn="l">
              <a:lnSpc>
                <a:spcPct val="150000"/>
              </a:lnSpc>
              <a:buFont typeface="Arial" panose="020B0604020202020204" pitchFamily="34" charset="0"/>
              <a:buChar char="•"/>
            </a:pPr>
            <a:endParaRPr lang="en-US" altLang="en-US" sz="1200" b="1" dirty="0">
              <a:solidFill>
                <a:schemeClr val="accent1">
                  <a:lumMod val="75000"/>
                </a:schemeClr>
              </a:solidFill>
              <a:latin typeface="Nunito Sans" charset="0"/>
              <a:cs typeface="Arial" panose="020B0604020202020204" pitchFamily="34" charset="0"/>
            </a:endParaRPr>
          </a:p>
          <a:p>
            <a:pPr marL="171450" indent="-171450" algn="l">
              <a:lnSpc>
                <a:spcPct val="150000"/>
              </a:lnSpc>
              <a:buFont typeface="Arial" panose="020B0604020202020204" pitchFamily="34" charset="0"/>
              <a:buChar char="•"/>
            </a:pPr>
            <a:r>
              <a:rPr lang="en-US" altLang="en-US" sz="1200" b="1" dirty="0">
                <a:solidFill>
                  <a:schemeClr val="accent1">
                    <a:lumMod val="75000"/>
                  </a:schemeClr>
                </a:solidFill>
                <a:latin typeface="Nunito Sans" charset="0"/>
                <a:cs typeface="Arial" panose="020B0604020202020204" pitchFamily="34" charset="0"/>
              </a:rPr>
              <a:t>Promote underperformers via combo deals like “Home Essentials” bundles.</a:t>
            </a:r>
            <a:endParaRPr lang="en-US" altLang="en-US" sz="1200" b="1" dirty="0">
              <a:solidFill>
                <a:schemeClr val="accent1">
                  <a:lumMod val="75000"/>
                </a:schemeClr>
              </a:solidFill>
              <a:latin typeface="Nunito Sans" charset="0"/>
              <a:cs typeface="Arial" panose="020B0604020202020204" pitchFamily="34" charset="0"/>
            </a:endParaRPr>
          </a:p>
          <a:p>
            <a:pPr marL="171450" indent="-171450" algn="l">
              <a:lnSpc>
                <a:spcPct val="150000"/>
              </a:lnSpc>
              <a:buFont typeface="Arial" panose="020B0604020202020204" pitchFamily="34" charset="0"/>
              <a:buChar char="•"/>
            </a:pPr>
            <a:endParaRPr lang="en-US" altLang="en-US" sz="1200" b="1" dirty="0">
              <a:solidFill>
                <a:schemeClr val="accent1">
                  <a:lumMod val="75000"/>
                </a:schemeClr>
              </a:solidFill>
              <a:latin typeface="Nunito Sans" charset="0"/>
              <a:cs typeface="Arial" panose="020B0604020202020204" pitchFamily="34" charset="0"/>
            </a:endParaRPr>
          </a:p>
          <a:p>
            <a:pPr marL="171450" indent="-171450" algn="l">
              <a:lnSpc>
                <a:spcPct val="150000"/>
              </a:lnSpc>
              <a:buFont typeface="Arial" panose="020B0604020202020204" pitchFamily="34" charset="0"/>
              <a:buChar char="•"/>
            </a:pPr>
            <a:r>
              <a:rPr lang="en-US" altLang="en-US" sz="1200" b="1" dirty="0">
                <a:solidFill>
                  <a:schemeClr val="accent1">
                    <a:lumMod val="75000"/>
                  </a:schemeClr>
                </a:solidFill>
                <a:latin typeface="Nunito Sans" charset="0"/>
                <a:cs typeface="Arial" panose="020B0604020202020204" pitchFamily="34" charset="0"/>
              </a:rPr>
              <a:t>Monitor product performance post-promotion and phase out consistently low-sellers.</a:t>
            </a:r>
            <a:endParaRPr lang="en-US" altLang="en-US" sz="1200" b="1" dirty="0">
              <a:solidFill>
                <a:schemeClr val="accent1">
                  <a:lumMod val="75000"/>
                </a:schemeClr>
              </a:solidFill>
              <a:latin typeface="Nunito Sans" charset="0"/>
              <a:cs typeface="Arial" panose="020B0604020202020204" pitchFamily="34" charset="0"/>
            </a:endParaRPr>
          </a:p>
        </p:txBody>
      </p:sp>
      <p:sp>
        <p:nvSpPr>
          <p:cNvPr id="17" name="矩形: 圆角 16"/>
          <p:cNvSpPr/>
          <p:nvPr/>
        </p:nvSpPr>
        <p:spPr>
          <a:xfrm>
            <a:off x="6095365" y="2745105"/>
            <a:ext cx="4643120" cy="3746500"/>
          </a:xfrm>
          <a:prstGeom prst="roundRect">
            <a:avLst>
              <a:gd name="adj" fmla="val 1565"/>
            </a:avLst>
          </a:prstGeom>
          <a:solidFill>
            <a:srgbClr val="D1E5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18" name="矩形 17"/>
          <p:cNvSpPr/>
          <p:nvPr/>
        </p:nvSpPr>
        <p:spPr>
          <a:xfrm>
            <a:off x="6147435" y="2909570"/>
            <a:ext cx="3054985" cy="460375"/>
          </a:xfrm>
          <a:prstGeom prst="rect">
            <a:avLst/>
          </a:prstGeom>
        </p:spPr>
        <p:txBody>
          <a:bodyPr wrap="square">
            <a:spAutoFit/>
          </a:bodyPr>
          <a:lstStyle/>
          <a:p>
            <a:pPr algn="ctr"/>
            <a:r>
              <a:rPr lang="en-US" altLang="zh-CN" sz="2400" dirty="0">
                <a:solidFill>
                  <a:schemeClr val="accent1">
                    <a:lumMod val="50000"/>
                  </a:schemeClr>
                </a:solidFill>
                <a:latin typeface="Nunito Sans" charset="0"/>
                <a:ea typeface="Nunito Sans" charset="0"/>
                <a:cs typeface="Nunito Sans" charset="0"/>
              </a:rPr>
              <a:t>Recommendation:</a:t>
            </a:r>
            <a:endParaRPr lang="en-US" altLang="zh-CN" sz="2400" dirty="0">
              <a:solidFill>
                <a:schemeClr val="accent1">
                  <a:lumMod val="50000"/>
                </a:schemeClr>
              </a:solidFill>
              <a:latin typeface="Nunito Sans" charset="0"/>
              <a:ea typeface="Nunito Sans" charset="0"/>
              <a:cs typeface="Nunito Sans" charset="0"/>
            </a:endParaRPr>
          </a:p>
        </p:txBody>
      </p:sp>
      <p:sp>
        <p:nvSpPr>
          <p:cNvPr id="19" name="矩形 18"/>
          <p:cNvSpPr/>
          <p:nvPr/>
        </p:nvSpPr>
        <p:spPr>
          <a:xfrm>
            <a:off x="6147435" y="3369945"/>
            <a:ext cx="4845685" cy="3050540"/>
          </a:xfrm>
          <a:prstGeom prst="rect">
            <a:avLst/>
          </a:prstGeom>
        </p:spPr>
        <p:txBody>
          <a:bodyPr wrap="square">
            <a:noAutofit/>
          </a:bodyPr>
          <a:lstStyle/>
          <a:p>
            <a:pPr marL="171450" indent="-171450" algn="l">
              <a:lnSpc>
                <a:spcPct val="150000"/>
              </a:lnSpc>
              <a:buFont typeface="Arial" panose="020B0604020202020204" pitchFamily="34" charset="0"/>
              <a:buChar char="•"/>
            </a:pPr>
            <a:r>
              <a:rPr lang="en-US" altLang="en-US" sz="1200" b="1" dirty="0">
                <a:solidFill>
                  <a:schemeClr val="accent1">
                    <a:lumMod val="75000"/>
                  </a:schemeClr>
                </a:solidFill>
                <a:latin typeface="Nunito Sans" charset="0"/>
                <a:cs typeface="Arial" panose="020B0604020202020204" pitchFamily="34" charset="0"/>
              </a:rPr>
              <a:t>Create a seasonal campaign calendar aligned with local festivals and climate needs (e.g., fans in summer, geysers in winter).</a:t>
            </a:r>
            <a:endParaRPr lang="en-US" altLang="en-US" sz="1200" b="1" dirty="0">
              <a:solidFill>
                <a:schemeClr val="accent1">
                  <a:lumMod val="75000"/>
                </a:schemeClr>
              </a:solidFill>
              <a:latin typeface="Nunito Sans" charset="0"/>
              <a:cs typeface="Arial" panose="020B0604020202020204" pitchFamily="34" charset="0"/>
            </a:endParaRPr>
          </a:p>
          <a:p>
            <a:pPr marL="171450" indent="-171450" algn="l">
              <a:lnSpc>
                <a:spcPct val="150000"/>
              </a:lnSpc>
              <a:buFont typeface="Arial" panose="020B0604020202020204" pitchFamily="34" charset="0"/>
              <a:buChar char="•"/>
            </a:pPr>
            <a:endParaRPr lang="en-US" altLang="en-US" sz="1200" b="1" dirty="0">
              <a:solidFill>
                <a:schemeClr val="accent1">
                  <a:lumMod val="75000"/>
                </a:schemeClr>
              </a:solidFill>
              <a:latin typeface="Nunito Sans" charset="0"/>
              <a:cs typeface="Arial" panose="020B0604020202020204" pitchFamily="34" charset="0"/>
            </a:endParaRPr>
          </a:p>
          <a:p>
            <a:pPr marL="171450" indent="-171450" algn="l">
              <a:lnSpc>
                <a:spcPct val="150000"/>
              </a:lnSpc>
              <a:buFont typeface="Arial" panose="020B0604020202020204" pitchFamily="34" charset="0"/>
              <a:buChar char="•"/>
            </a:pPr>
            <a:r>
              <a:rPr lang="en-US" altLang="en-US" sz="1200" b="1" dirty="0">
                <a:solidFill>
                  <a:schemeClr val="accent1">
                    <a:lumMod val="75000"/>
                  </a:schemeClr>
                </a:solidFill>
                <a:latin typeface="Nunito Sans" charset="0"/>
                <a:cs typeface="Arial" panose="020B0604020202020204" pitchFamily="34" charset="0"/>
              </a:rPr>
              <a:t>Expand dealer networks in underperforming areas (Budgam, Baramulla) with recruitment incentives and monthly training programs.</a:t>
            </a:r>
            <a:endParaRPr lang="en-US" altLang="en-US" sz="1200" b="1" dirty="0">
              <a:solidFill>
                <a:schemeClr val="accent1">
                  <a:lumMod val="75000"/>
                </a:schemeClr>
              </a:solidFill>
              <a:latin typeface="Nunito Sans" charset="0"/>
              <a:cs typeface="Arial" panose="020B0604020202020204" pitchFamily="34" charset="0"/>
            </a:endParaRPr>
          </a:p>
        </p:txBody>
      </p:sp>
      <p:sp>
        <p:nvSpPr>
          <p:cNvPr id="14" name="文本框 13"/>
          <p:cNvSpPr txBox="1"/>
          <p:nvPr/>
        </p:nvSpPr>
        <p:spPr>
          <a:xfrm>
            <a:off x="869950" y="1083310"/>
            <a:ext cx="4815840" cy="1549400"/>
          </a:xfrm>
          <a:prstGeom prst="rect">
            <a:avLst/>
          </a:prstGeom>
          <a:noFill/>
        </p:spPr>
        <p:txBody>
          <a:bodyPr wrap="square" rtlCol="0">
            <a:noAutofit/>
          </a:bodyPr>
          <a:p>
            <a:pPr algn="ctr"/>
            <a:r>
              <a:rPr lang="en-US" altLang="en-US" b="1" dirty="0">
                <a:solidFill>
                  <a:schemeClr val="tx1">
                    <a:lumMod val="65000"/>
                    <a:lumOff val="35000"/>
                  </a:schemeClr>
                </a:solidFill>
                <a:latin typeface="Nunito Sans" charset="0"/>
                <a:ea typeface="Nunito Sans" charset="0"/>
                <a:cs typeface="Nunito Sans" charset="0"/>
              </a:rPr>
              <a:t>1. Reduce Overdependence on Limited Products:</a:t>
            </a:r>
            <a:endParaRPr lang="en-US" altLang="en-US" b="1" dirty="0">
              <a:solidFill>
                <a:schemeClr val="tx1">
                  <a:lumMod val="65000"/>
                  <a:lumOff val="35000"/>
                </a:schemeClr>
              </a:solidFill>
              <a:latin typeface="Nunito Sans" charset="0"/>
              <a:ea typeface="Nunito Sans" charset="0"/>
              <a:cs typeface="Nunito Sans" charset="0"/>
            </a:endParaRPr>
          </a:p>
          <a:p>
            <a:pPr algn="l"/>
            <a:endParaRPr lang="en-US" altLang="en-US" dirty="0">
              <a:solidFill>
                <a:schemeClr val="tx1">
                  <a:lumMod val="65000"/>
                  <a:lumOff val="35000"/>
                </a:schemeClr>
              </a:solidFill>
              <a:latin typeface="Nunito Sans" charset="0"/>
              <a:ea typeface="Nunito Sans" charset="0"/>
              <a:cs typeface="Nunito Sans" charset="0"/>
            </a:endParaRPr>
          </a:p>
          <a:p>
            <a:pPr algn="l"/>
            <a:r>
              <a:rPr lang="en-US" altLang="en-US" sz="1400" dirty="0">
                <a:solidFill>
                  <a:schemeClr val="tx1">
                    <a:lumMod val="65000"/>
                    <a:lumOff val="35000"/>
                  </a:schemeClr>
                </a:solidFill>
                <a:latin typeface="Nunito Sans" charset="0"/>
                <a:ea typeface="Nunito Sans" charset="0"/>
                <a:cs typeface="Nunito Sans" charset="0"/>
              </a:rPr>
              <a:t>TVs and geysers contribute 89% of total revenue, making the business vulnerable to sales fluctuations in these categories.</a:t>
            </a:r>
            <a:endParaRPr lang="en-US" altLang="en-US" sz="1400" dirty="0">
              <a:solidFill>
                <a:schemeClr val="tx1">
                  <a:lumMod val="65000"/>
                  <a:lumOff val="35000"/>
                </a:schemeClr>
              </a:solidFill>
              <a:latin typeface="Nunito Sans" charset="0"/>
              <a:ea typeface="Nunito Sans" charset="0"/>
              <a:cs typeface="Nunito Sans" charset="0"/>
            </a:endParaRPr>
          </a:p>
          <a:p>
            <a:pPr algn="ctr"/>
            <a:r>
              <a:rPr lang="zh-CN" altLang="en-US" sz="2400" dirty="0">
                <a:solidFill>
                  <a:schemeClr val="tx1">
                    <a:lumMod val="65000"/>
                    <a:lumOff val="35000"/>
                  </a:schemeClr>
                </a:solidFill>
                <a:latin typeface="Nunito Sans" charset="0"/>
                <a:ea typeface="Nunito Sans" charset="0"/>
                <a:cs typeface="Nunito Sans" charset="0"/>
              </a:rPr>
              <a:t> </a:t>
            </a:r>
            <a:endParaRPr lang="zh-CN" altLang="en-US" sz="2400" dirty="0">
              <a:solidFill>
                <a:schemeClr val="tx1">
                  <a:lumMod val="65000"/>
                  <a:lumOff val="35000"/>
                </a:schemeClr>
              </a:solidFill>
              <a:latin typeface="Nunito Sans" charset="0"/>
              <a:ea typeface="Nunito Sans" charset="0"/>
              <a:cs typeface="Nunito Sans" charset="0"/>
            </a:endParaRPr>
          </a:p>
        </p:txBody>
      </p:sp>
      <p:sp>
        <p:nvSpPr>
          <p:cNvPr id="10" name="文本框 13"/>
          <p:cNvSpPr txBox="1"/>
          <p:nvPr/>
        </p:nvSpPr>
        <p:spPr>
          <a:xfrm>
            <a:off x="6095365" y="1083310"/>
            <a:ext cx="4815840" cy="1549400"/>
          </a:xfrm>
          <a:prstGeom prst="rect">
            <a:avLst/>
          </a:prstGeom>
          <a:noFill/>
        </p:spPr>
        <p:txBody>
          <a:bodyPr wrap="square" rtlCol="0">
            <a:noAutofit/>
          </a:bodyPr>
          <a:p>
            <a:pPr algn="ctr"/>
            <a:r>
              <a:rPr lang="en-US" altLang="en-US" b="1" dirty="0">
                <a:solidFill>
                  <a:schemeClr val="tx1">
                    <a:lumMod val="65000"/>
                    <a:lumOff val="35000"/>
                  </a:schemeClr>
                </a:solidFill>
                <a:latin typeface="Nunito Sans" charset="0"/>
                <a:ea typeface="Nunito Sans" charset="0"/>
                <a:cs typeface="Nunito Sans" charset="0"/>
              </a:rPr>
              <a:t>2. Stabilize Seasonal and Regional Sales Variability:</a:t>
            </a:r>
            <a:endParaRPr lang="en-US" altLang="en-US" b="1" dirty="0">
              <a:solidFill>
                <a:schemeClr val="tx1">
                  <a:lumMod val="65000"/>
                  <a:lumOff val="35000"/>
                </a:schemeClr>
              </a:solidFill>
              <a:latin typeface="Nunito Sans" charset="0"/>
              <a:ea typeface="Nunito Sans" charset="0"/>
              <a:cs typeface="Nunito Sans" charset="0"/>
            </a:endParaRPr>
          </a:p>
          <a:p>
            <a:pPr algn="ctr"/>
            <a:endParaRPr lang="en-US" altLang="en-US" b="1" dirty="0">
              <a:solidFill>
                <a:schemeClr val="tx1">
                  <a:lumMod val="65000"/>
                  <a:lumOff val="35000"/>
                </a:schemeClr>
              </a:solidFill>
              <a:latin typeface="Nunito Sans" charset="0"/>
              <a:ea typeface="Nunito Sans" charset="0"/>
              <a:cs typeface="Nunito Sans" charset="0"/>
            </a:endParaRPr>
          </a:p>
          <a:p>
            <a:pPr algn="l"/>
            <a:r>
              <a:rPr lang="en-US" altLang="en-US" sz="1400" dirty="0">
                <a:solidFill>
                  <a:schemeClr val="tx1">
                    <a:lumMod val="65000"/>
                    <a:lumOff val="35000"/>
                  </a:schemeClr>
                </a:solidFill>
                <a:latin typeface="Nunito Sans" charset="0"/>
                <a:ea typeface="Nunito Sans" charset="0"/>
                <a:cs typeface="Nunito Sans" charset="0"/>
              </a:rPr>
              <a:t>Sales peak in January but fall sharply by April, and most revenue is concentrated in Srinagar due to high dealer presence.</a:t>
            </a:r>
            <a:r>
              <a:rPr lang="zh-CN" altLang="en-US" sz="1400" dirty="0">
                <a:solidFill>
                  <a:schemeClr val="tx1">
                    <a:lumMod val="65000"/>
                    <a:lumOff val="35000"/>
                  </a:schemeClr>
                </a:solidFill>
                <a:latin typeface="Nunito Sans" charset="0"/>
                <a:ea typeface="Nunito Sans" charset="0"/>
                <a:cs typeface="Nunito Sans" charset="0"/>
              </a:rPr>
              <a:t> </a:t>
            </a:r>
            <a:endParaRPr lang="zh-CN" altLang="en-US" sz="1400" dirty="0">
              <a:solidFill>
                <a:schemeClr val="tx1">
                  <a:lumMod val="65000"/>
                  <a:lumOff val="35000"/>
                </a:schemeClr>
              </a:solidFill>
              <a:latin typeface="Nunito Sans" charset="0"/>
              <a:ea typeface="Nunito Sans" charset="0"/>
              <a:cs typeface="Nunito Sans"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7" name="矩形 6"/>
          <p:cNvSpPr/>
          <p:nvPr/>
        </p:nvSpPr>
        <p:spPr>
          <a:xfrm rot="19920000">
            <a:off x="6062663"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9" name="图片 8" descr="4"/>
          <p:cNvPicPr>
            <a:picLocks noChangeAspect="1"/>
          </p:cNvPicPr>
          <p:nvPr/>
        </p:nvPicPr>
        <p:blipFill>
          <a:blip r:embed="rId1"/>
          <a:srcRect/>
          <a:stretch>
            <a:fillRect/>
          </a:stretch>
        </p:blipFill>
        <p:spPr>
          <a:xfrm rot="5400000">
            <a:off x="2171528" y="-2933871"/>
            <a:ext cx="7622663" cy="13053279"/>
          </a:xfrm>
          <a:prstGeom prst="rect">
            <a:avLst/>
          </a:prstGeom>
        </p:spPr>
      </p:pic>
      <p:sp>
        <p:nvSpPr>
          <p:cNvPr id="11" name="矩形 10"/>
          <p:cNvSpPr/>
          <p:nvPr/>
        </p:nvSpPr>
        <p:spPr>
          <a:xfrm>
            <a:off x="349003" y="367842"/>
            <a:ext cx="11511775" cy="61235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4" name="矩形: 圆角 3"/>
          <p:cNvSpPr/>
          <p:nvPr/>
        </p:nvSpPr>
        <p:spPr>
          <a:xfrm>
            <a:off x="869950" y="2744470"/>
            <a:ext cx="4737735" cy="3746500"/>
          </a:xfrm>
          <a:prstGeom prst="roundRect">
            <a:avLst>
              <a:gd name="adj" fmla="val 1565"/>
            </a:avLst>
          </a:prstGeom>
          <a:solidFill>
            <a:srgbClr val="A5CD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8" name="矩形 7"/>
          <p:cNvSpPr/>
          <p:nvPr/>
        </p:nvSpPr>
        <p:spPr>
          <a:xfrm>
            <a:off x="1090930" y="2909570"/>
            <a:ext cx="2679700" cy="460375"/>
          </a:xfrm>
          <a:prstGeom prst="rect">
            <a:avLst/>
          </a:prstGeom>
        </p:spPr>
        <p:txBody>
          <a:bodyPr wrap="square">
            <a:spAutoFit/>
          </a:bodyPr>
          <a:lstStyle/>
          <a:p>
            <a:pPr algn="ctr"/>
            <a:r>
              <a:rPr lang="en-US" altLang="zh-CN" sz="2400" dirty="0">
                <a:solidFill>
                  <a:schemeClr val="accent1">
                    <a:lumMod val="50000"/>
                  </a:schemeClr>
                </a:solidFill>
                <a:latin typeface="Nunito Sans" charset="0"/>
                <a:ea typeface="Nunito Sans" charset="0"/>
                <a:cs typeface="Nunito Sans" charset="0"/>
              </a:rPr>
              <a:t>Recommendation:</a:t>
            </a:r>
            <a:r>
              <a:rPr lang="zh-CN" altLang="en-US" sz="2400" dirty="0">
                <a:solidFill>
                  <a:schemeClr val="bg1"/>
                </a:solidFill>
                <a:latin typeface="Nunito Sans" charset="0"/>
                <a:ea typeface="Nunito Sans" charset="0"/>
                <a:cs typeface="Nunito Sans" charset="0"/>
              </a:rPr>
              <a:t> </a:t>
            </a:r>
            <a:endParaRPr lang="zh-CN" altLang="en-US" sz="2400" dirty="0">
              <a:solidFill>
                <a:schemeClr val="bg1"/>
              </a:solidFill>
              <a:latin typeface="Nunito Sans" charset="0"/>
              <a:ea typeface="Nunito Sans" charset="0"/>
              <a:cs typeface="Nunito Sans" charset="0"/>
            </a:endParaRPr>
          </a:p>
        </p:txBody>
      </p:sp>
      <p:sp>
        <p:nvSpPr>
          <p:cNvPr id="16" name="矩形 15"/>
          <p:cNvSpPr/>
          <p:nvPr/>
        </p:nvSpPr>
        <p:spPr>
          <a:xfrm>
            <a:off x="869950" y="3370580"/>
            <a:ext cx="4815840" cy="3121025"/>
          </a:xfrm>
          <a:prstGeom prst="rect">
            <a:avLst/>
          </a:prstGeom>
        </p:spPr>
        <p:txBody>
          <a:bodyPr wrap="square">
            <a:noAutofit/>
          </a:bodyPr>
          <a:lstStyle/>
          <a:p>
            <a:pPr marL="171450" indent="-171450" algn="l">
              <a:lnSpc>
                <a:spcPct val="150000"/>
              </a:lnSpc>
              <a:buFont typeface="Arial" panose="020B0604020202020204" pitchFamily="34" charset="0"/>
              <a:buChar char="•"/>
            </a:pPr>
            <a:endParaRPr lang="en-US" altLang="en-US" sz="1200" b="1" dirty="0">
              <a:solidFill>
                <a:schemeClr val="accent1">
                  <a:lumMod val="75000"/>
                </a:schemeClr>
              </a:solidFill>
              <a:latin typeface="Nunito Sans" charset="0"/>
              <a:cs typeface="Arial" panose="020B0604020202020204" pitchFamily="34" charset="0"/>
            </a:endParaRPr>
          </a:p>
          <a:p>
            <a:pPr marL="171450" indent="-171450" algn="l">
              <a:lnSpc>
                <a:spcPct val="150000"/>
              </a:lnSpc>
              <a:buFont typeface="Arial" panose="020B0604020202020204" pitchFamily="34" charset="0"/>
              <a:buChar char="•"/>
            </a:pPr>
            <a:r>
              <a:rPr lang="en-US" altLang="en-US" sz="1200" b="1" dirty="0">
                <a:solidFill>
                  <a:schemeClr val="accent1">
                    <a:lumMod val="75000"/>
                  </a:schemeClr>
                </a:solidFill>
                <a:latin typeface="Nunito Sans" charset="0"/>
                <a:cs typeface="Arial" panose="020B0604020202020204" pitchFamily="34" charset="0"/>
              </a:rPr>
              <a:t>Train sales staff in consultative selling and follow a structured contact funnel (call → WhatsApp → visit).</a:t>
            </a:r>
            <a:endParaRPr lang="en-US" altLang="en-US" sz="1200" b="1" dirty="0">
              <a:solidFill>
                <a:schemeClr val="accent1">
                  <a:lumMod val="75000"/>
                </a:schemeClr>
              </a:solidFill>
              <a:latin typeface="Nunito Sans" charset="0"/>
              <a:cs typeface="Arial" panose="020B0604020202020204" pitchFamily="34" charset="0"/>
            </a:endParaRPr>
          </a:p>
          <a:p>
            <a:pPr marL="171450" indent="-171450" algn="l">
              <a:lnSpc>
                <a:spcPct val="150000"/>
              </a:lnSpc>
              <a:buFont typeface="Arial" panose="020B0604020202020204" pitchFamily="34" charset="0"/>
              <a:buChar char="•"/>
            </a:pPr>
            <a:endParaRPr lang="en-US" altLang="en-US" sz="1200" b="1" dirty="0">
              <a:solidFill>
                <a:schemeClr val="accent1">
                  <a:lumMod val="75000"/>
                </a:schemeClr>
              </a:solidFill>
              <a:latin typeface="Nunito Sans" charset="0"/>
              <a:cs typeface="Arial" panose="020B0604020202020204" pitchFamily="34" charset="0"/>
            </a:endParaRPr>
          </a:p>
          <a:p>
            <a:pPr marL="171450" indent="-171450" algn="l">
              <a:lnSpc>
                <a:spcPct val="150000"/>
              </a:lnSpc>
              <a:buFont typeface="Arial" panose="020B0604020202020204" pitchFamily="34" charset="0"/>
              <a:buChar char="•"/>
            </a:pPr>
            <a:r>
              <a:rPr lang="en-US" altLang="en-US" sz="1200" b="1" dirty="0">
                <a:solidFill>
                  <a:schemeClr val="accent1">
                    <a:lumMod val="75000"/>
                  </a:schemeClr>
                </a:solidFill>
                <a:latin typeface="Nunito Sans" charset="0"/>
                <a:cs typeface="Arial" panose="020B0604020202020204" pitchFamily="34" charset="0"/>
              </a:rPr>
              <a:t>Adopt a hybrid contact strategy: phone for current dealers, in-person for potential ones.</a:t>
            </a:r>
            <a:endParaRPr lang="en-US" altLang="en-US" sz="1200" b="1" dirty="0">
              <a:solidFill>
                <a:schemeClr val="accent1">
                  <a:lumMod val="75000"/>
                </a:schemeClr>
              </a:solidFill>
              <a:latin typeface="Nunito Sans" charset="0"/>
              <a:cs typeface="Arial" panose="020B0604020202020204" pitchFamily="34" charset="0"/>
            </a:endParaRPr>
          </a:p>
        </p:txBody>
      </p:sp>
      <p:sp>
        <p:nvSpPr>
          <p:cNvPr id="17" name="矩形: 圆角 16"/>
          <p:cNvSpPr/>
          <p:nvPr/>
        </p:nvSpPr>
        <p:spPr>
          <a:xfrm>
            <a:off x="6095365" y="2745105"/>
            <a:ext cx="4643120" cy="3746500"/>
          </a:xfrm>
          <a:prstGeom prst="roundRect">
            <a:avLst>
              <a:gd name="adj" fmla="val 1565"/>
            </a:avLst>
          </a:prstGeom>
          <a:solidFill>
            <a:srgbClr val="D1E5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18" name="矩形 17"/>
          <p:cNvSpPr/>
          <p:nvPr/>
        </p:nvSpPr>
        <p:spPr>
          <a:xfrm>
            <a:off x="6147435" y="2909570"/>
            <a:ext cx="3054985" cy="460375"/>
          </a:xfrm>
          <a:prstGeom prst="rect">
            <a:avLst/>
          </a:prstGeom>
        </p:spPr>
        <p:txBody>
          <a:bodyPr wrap="square">
            <a:spAutoFit/>
          </a:bodyPr>
          <a:lstStyle/>
          <a:p>
            <a:pPr algn="ctr"/>
            <a:r>
              <a:rPr lang="en-US" altLang="zh-CN" sz="2400" dirty="0">
                <a:solidFill>
                  <a:schemeClr val="accent1">
                    <a:lumMod val="50000"/>
                  </a:schemeClr>
                </a:solidFill>
                <a:latin typeface="Nunito Sans" charset="0"/>
                <a:ea typeface="Nunito Sans" charset="0"/>
                <a:cs typeface="Nunito Sans" charset="0"/>
              </a:rPr>
              <a:t>Recommendation:</a:t>
            </a:r>
            <a:endParaRPr lang="en-US" altLang="zh-CN" sz="2400" dirty="0">
              <a:solidFill>
                <a:schemeClr val="accent1">
                  <a:lumMod val="50000"/>
                </a:schemeClr>
              </a:solidFill>
              <a:latin typeface="Nunito Sans" charset="0"/>
              <a:ea typeface="Nunito Sans" charset="0"/>
              <a:cs typeface="Nunito Sans" charset="0"/>
            </a:endParaRPr>
          </a:p>
        </p:txBody>
      </p:sp>
      <p:sp>
        <p:nvSpPr>
          <p:cNvPr id="19" name="矩形 18"/>
          <p:cNvSpPr/>
          <p:nvPr/>
        </p:nvSpPr>
        <p:spPr>
          <a:xfrm>
            <a:off x="6147435" y="3369945"/>
            <a:ext cx="4845685" cy="3050540"/>
          </a:xfrm>
          <a:prstGeom prst="rect">
            <a:avLst/>
          </a:prstGeom>
        </p:spPr>
        <p:txBody>
          <a:bodyPr wrap="square">
            <a:noAutofit/>
          </a:bodyPr>
          <a:lstStyle/>
          <a:p>
            <a:pPr marL="171450" indent="-171450" algn="l">
              <a:lnSpc>
                <a:spcPct val="150000"/>
              </a:lnSpc>
              <a:buFont typeface="Arial" panose="020B0604020202020204" pitchFamily="34" charset="0"/>
              <a:buChar char="•"/>
            </a:pPr>
            <a:r>
              <a:rPr lang="en-US" altLang="en-US" sz="1200" b="1" dirty="0">
                <a:solidFill>
                  <a:schemeClr val="accent1">
                    <a:lumMod val="75000"/>
                  </a:schemeClr>
                </a:solidFill>
                <a:latin typeface="Nunito Sans" charset="0"/>
                <a:cs typeface="Arial" panose="020B0604020202020204" pitchFamily="34" charset="0"/>
              </a:rPr>
              <a:t>Capitalize on star products through promotions, EMI options, and service packages.</a:t>
            </a:r>
            <a:endParaRPr lang="en-US" altLang="en-US" sz="1200" b="1" dirty="0">
              <a:solidFill>
                <a:schemeClr val="accent1">
                  <a:lumMod val="75000"/>
                </a:schemeClr>
              </a:solidFill>
              <a:latin typeface="Nunito Sans" charset="0"/>
              <a:cs typeface="Arial" panose="020B0604020202020204" pitchFamily="34" charset="0"/>
            </a:endParaRPr>
          </a:p>
          <a:p>
            <a:pPr marL="171450" indent="-171450" algn="l">
              <a:lnSpc>
                <a:spcPct val="150000"/>
              </a:lnSpc>
              <a:buFont typeface="Arial" panose="020B0604020202020204" pitchFamily="34" charset="0"/>
              <a:buChar char="•"/>
            </a:pPr>
            <a:endParaRPr lang="en-US" altLang="en-US" sz="1200" b="1" dirty="0">
              <a:solidFill>
                <a:schemeClr val="accent1">
                  <a:lumMod val="75000"/>
                </a:schemeClr>
              </a:solidFill>
              <a:latin typeface="Nunito Sans" charset="0"/>
              <a:cs typeface="Arial" panose="020B0604020202020204" pitchFamily="34" charset="0"/>
            </a:endParaRPr>
          </a:p>
          <a:p>
            <a:pPr marL="171450" indent="-171450" algn="l">
              <a:lnSpc>
                <a:spcPct val="150000"/>
              </a:lnSpc>
              <a:buFont typeface="Arial" panose="020B0604020202020204" pitchFamily="34" charset="0"/>
              <a:buChar char="•"/>
            </a:pPr>
            <a:r>
              <a:rPr lang="en-US" altLang="en-US" sz="1200" b="1" dirty="0">
                <a:solidFill>
                  <a:schemeClr val="accent1">
                    <a:lumMod val="75000"/>
                  </a:schemeClr>
                </a:solidFill>
                <a:latin typeface="Nunito Sans" charset="0"/>
                <a:cs typeface="Arial" panose="020B0604020202020204" pitchFamily="34" charset="0"/>
              </a:rPr>
              <a:t>Introduce variants (e.g., smart TVs, compact geysers) for broader appeal.</a:t>
            </a:r>
            <a:endParaRPr lang="en-US" altLang="en-US" sz="1200" b="1" dirty="0">
              <a:solidFill>
                <a:schemeClr val="accent1">
                  <a:lumMod val="75000"/>
                </a:schemeClr>
              </a:solidFill>
              <a:latin typeface="Nunito Sans" charset="0"/>
              <a:cs typeface="Arial" panose="020B0604020202020204" pitchFamily="34" charset="0"/>
            </a:endParaRPr>
          </a:p>
          <a:p>
            <a:pPr marL="171450" indent="-171450" algn="l">
              <a:lnSpc>
                <a:spcPct val="150000"/>
              </a:lnSpc>
              <a:buFont typeface="Arial" panose="020B0604020202020204" pitchFamily="34" charset="0"/>
              <a:buChar char="•"/>
            </a:pPr>
            <a:endParaRPr lang="en-US" altLang="en-US" sz="1200" b="1" dirty="0">
              <a:solidFill>
                <a:schemeClr val="accent1">
                  <a:lumMod val="75000"/>
                </a:schemeClr>
              </a:solidFill>
              <a:latin typeface="Nunito Sans" charset="0"/>
              <a:cs typeface="Arial" panose="020B0604020202020204" pitchFamily="34" charset="0"/>
            </a:endParaRPr>
          </a:p>
          <a:p>
            <a:pPr marL="171450" indent="-171450" algn="l">
              <a:lnSpc>
                <a:spcPct val="150000"/>
              </a:lnSpc>
              <a:buFont typeface="Arial" panose="020B0604020202020204" pitchFamily="34" charset="0"/>
              <a:buChar char="•"/>
            </a:pPr>
            <a:r>
              <a:rPr lang="en-US" altLang="en-US" sz="1200" b="1" dirty="0">
                <a:solidFill>
                  <a:schemeClr val="accent1">
                    <a:lumMod val="75000"/>
                  </a:schemeClr>
                </a:solidFill>
                <a:latin typeface="Nunito Sans" charset="0"/>
                <a:cs typeface="Arial" panose="020B0604020202020204" pitchFamily="34" charset="0"/>
              </a:rPr>
              <a:t>Rebrand or bundle weak products, or offer them as dealer incentives or bulk-buy bonuses.</a:t>
            </a:r>
            <a:endParaRPr lang="en-US" altLang="en-US" sz="1200" b="1" dirty="0">
              <a:solidFill>
                <a:schemeClr val="accent1">
                  <a:lumMod val="75000"/>
                </a:schemeClr>
              </a:solidFill>
              <a:latin typeface="Nunito Sans" charset="0"/>
              <a:cs typeface="Arial" panose="020B0604020202020204" pitchFamily="34" charset="0"/>
            </a:endParaRPr>
          </a:p>
        </p:txBody>
      </p:sp>
      <p:sp>
        <p:nvSpPr>
          <p:cNvPr id="14" name="文本框 13"/>
          <p:cNvSpPr txBox="1"/>
          <p:nvPr/>
        </p:nvSpPr>
        <p:spPr>
          <a:xfrm>
            <a:off x="869950" y="1083310"/>
            <a:ext cx="4815840" cy="1549400"/>
          </a:xfrm>
          <a:prstGeom prst="rect">
            <a:avLst/>
          </a:prstGeom>
          <a:noFill/>
        </p:spPr>
        <p:txBody>
          <a:bodyPr wrap="square" rtlCol="0">
            <a:noAutofit/>
          </a:bodyPr>
          <a:p>
            <a:pPr algn="ctr"/>
            <a:r>
              <a:rPr lang="en-US" altLang="en-US" b="1" dirty="0">
                <a:solidFill>
                  <a:schemeClr val="tx1">
                    <a:lumMod val="65000"/>
                    <a:lumOff val="35000"/>
                  </a:schemeClr>
                </a:solidFill>
                <a:latin typeface="Nunito Sans" charset="0"/>
                <a:ea typeface="Nunito Sans" charset="0"/>
                <a:cs typeface="Nunito Sans" charset="0"/>
              </a:rPr>
              <a:t>3. Improve Lead Management and Conversion Strategy</a:t>
            </a:r>
            <a:endParaRPr lang="en-US" altLang="en-US" b="1" dirty="0">
              <a:solidFill>
                <a:schemeClr val="tx1">
                  <a:lumMod val="65000"/>
                  <a:lumOff val="35000"/>
                </a:schemeClr>
              </a:solidFill>
              <a:latin typeface="Nunito Sans" charset="0"/>
              <a:ea typeface="Nunito Sans" charset="0"/>
              <a:cs typeface="Nunito Sans" charset="0"/>
            </a:endParaRPr>
          </a:p>
          <a:p>
            <a:pPr algn="ctr"/>
            <a:endParaRPr lang="en-US" altLang="en-US" b="1" dirty="0">
              <a:solidFill>
                <a:schemeClr val="tx1">
                  <a:lumMod val="65000"/>
                  <a:lumOff val="35000"/>
                </a:schemeClr>
              </a:solidFill>
              <a:latin typeface="Nunito Sans" charset="0"/>
              <a:ea typeface="Nunito Sans" charset="0"/>
              <a:cs typeface="Nunito Sans" charset="0"/>
            </a:endParaRPr>
          </a:p>
          <a:p>
            <a:pPr algn="l"/>
            <a:r>
              <a:rPr lang="en-US" altLang="en-US" sz="1400" dirty="0">
                <a:solidFill>
                  <a:schemeClr val="tx1">
                    <a:lumMod val="65000"/>
                    <a:lumOff val="35000"/>
                  </a:schemeClr>
                </a:solidFill>
                <a:latin typeface="Nunito Sans" charset="0"/>
                <a:ea typeface="Nunito Sans" charset="0"/>
                <a:cs typeface="Nunito Sans" charset="0"/>
              </a:rPr>
              <a:t>45% of leads drop due to customer disinterest, not affordability, with phone calls being less effective for new acquisitions.</a:t>
            </a:r>
            <a:r>
              <a:rPr lang="zh-CN" altLang="en-US" sz="1400" dirty="0">
                <a:solidFill>
                  <a:schemeClr val="tx1">
                    <a:lumMod val="65000"/>
                    <a:lumOff val="35000"/>
                  </a:schemeClr>
                </a:solidFill>
                <a:latin typeface="Nunito Sans" charset="0"/>
                <a:ea typeface="Nunito Sans" charset="0"/>
                <a:cs typeface="Nunito Sans" charset="0"/>
              </a:rPr>
              <a:t> </a:t>
            </a:r>
            <a:endParaRPr lang="zh-CN" altLang="en-US" sz="1400" dirty="0">
              <a:solidFill>
                <a:schemeClr val="tx1">
                  <a:lumMod val="65000"/>
                  <a:lumOff val="35000"/>
                </a:schemeClr>
              </a:solidFill>
              <a:latin typeface="Nunito Sans" charset="0"/>
              <a:ea typeface="Nunito Sans" charset="0"/>
              <a:cs typeface="Nunito Sans" charset="0"/>
            </a:endParaRPr>
          </a:p>
        </p:txBody>
      </p:sp>
      <p:sp>
        <p:nvSpPr>
          <p:cNvPr id="10" name="文本框 13"/>
          <p:cNvSpPr txBox="1"/>
          <p:nvPr/>
        </p:nvSpPr>
        <p:spPr>
          <a:xfrm>
            <a:off x="6095365" y="1083310"/>
            <a:ext cx="4815840" cy="1549400"/>
          </a:xfrm>
          <a:prstGeom prst="rect">
            <a:avLst/>
          </a:prstGeom>
          <a:noFill/>
        </p:spPr>
        <p:txBody>
          <a:bodyPr wrap="square" rtlCol="0">
            <a:noAutofit/>
          </a:bodyPr>
          <a:p>
            <a:pPr algn="ctr"/>
            <a:r>
              <a:rPr lang="en-US" altLang="en-US" b="1" dirty="0">
                <a:solidFill>
                  <a:schemeClr val="tx1">
                    <a:lumMod val="65000"/>
                    <a:lumOff val="35000"/>
                  </a:schemeClr>
                </a:solidFill>
                <a:latin typeface="Nunito Sans" charset="0"/>
                <a:ea typeface="Nunito Sans" charset="0"/>
                <a:cs typeface="Nunito Sans" charset="0"/>
              </a:rPr>
              <a:t>4. Refine Product Strategy and Optimize Underperformers</a:t>
            </a:r>
            <a:endParaRPr lang="en-US" altLang="en-US" b="1" dirty="0">
              <a:solidFill>
                <a:schemeClr val="tx1">
                  <a:lumMod val="65000"/>
                  <a:lumOff val="35000"/>
                </a:schemeClr>
              </a:solidFill>
              <a:latin typeface="Nunito Sans" charset="0"/>
              <a:ea typeface="Nunito Sans" charset="0"/>
              <a:cs typeface="Nunito Sans" charset="0"/>
            </a:endParaRPr>
          </a:p>
          <a:p>
            <a:pPr algn="ctr"/>
            <a:endParaRPr lang="en-US" altLang="en-US" b="1" dirty="0">
              <a:solidFill>
                <a:schemeClr val="tx1">
                  <a:lumMod val="65000"/>
                  <a:lumOff val="35000"/>
                </a:schemeClr>
              </a:solidFill>
              <a:latin typeface="Nunito Sans" charset="0"/>
              <a:ea typeface="Nunito Sans" charset="0"/>
              <a:cs typeface="Nunito Sans" charset="0"/>
            </a:endParaRPr>
          </a:p>
          <a:p>
            <a:pPr algn="l"/>
            <a:r>
              <a:rPr lang="en-US" altLang="en-US" sz="1400" dirty="0">
                <a:solidFill>
                  <a:schemeClr val="tx1">
                    <a:lumMod val="65000"/>
                    <a:lumOff val="35000"/>
                  </a:schemeClr>
                </a:solidFill>
                <a:latin typeface="Nunito Sans" charset="0"/>
                <a:ea typeface="Nunito Sans" charset="0"/>
                <a:cs typeface="Nunito Sans" charset="0"/>
              </a:rPr>
              <a:t>LED 40” TVs and geysers are top performers, while irons and low-capacity geysers underdeliver.</a:t>
            </a:r>
            <a:endParaRPr lang="en-US" altLang="en-US" sz="1400" dirty="0">
              <a:solidFill>
                <a:schemeClr val="tx1">
                  <a:lumMod val="65000"/>
                  <a:lumOff val="35000"/>
                </a:schemeClr>
              </a:solidFill>
              <a:latin typeface="Nunito Sans" charset="0"/>
              <a:ea typeface="Nunito Sans" charset="0"/>
              <a:cs typeface="Nunito Sans" charset="0"/>
            </a:endParaRPr>
          </a:p>
        </p:txBody>
      </p:sp>
    </p:spTree>
  </p:cSld>
  <p:clrMapOvr>
    <a:masterClrMapping/>
  </p:clrMapOvr>
</p:sld>
</file>

<file path=ppt/tags/tag1.xml><?xml version="1.0" encoding="utf-8"?>
<p:tagLst xmlns:p="http://schemas.openxmlformats.org/presentationml/2006/main">
  <p:tag name="KSO_WM_UNIT_PLACING_PICTURE_USER_VIEWPORT" val="{&quot;height&quot;:1599.4692913385827,&quot;width&quot;:4895.343307086614}"/>
</p:tagLst>
</file>

<file path=ppt/tags/tag2.xml><?xml version="1.0" encoding="utf-8"?>
<p:tagLst xmlns:p="http://schemas.openxmlformats.org/presentationml/2006/main">
  <p:tag name="KSO_WPP_MARK_KEY" val="19439bb6-c017-49bb-acea-dd3dfbf8be85"/>
  <p:tag name="COMMONDATA" val="eyJoZGlkIjoiMmNmYmEwOWQ4Y2Q0M2IxMGZkNjI4ZjhkZDQyNzg1OTY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Nunito Sans Light"/>
        <a:ea typeface=""/>
        <a:cs typeface=""/>
        <a:font script="Jpan" typeface="游ゴシック Light"/>
        <a:font script="Hang" typeface="맑은 고딕"/>
        <a:font script="Hans" typeface="Nunito Sans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Nunito Sans"/>
        <a:ea typeface=""/>
        <a:cs typeface=""/>
        <a:font script="Jpan" typeface="游ゴシック"/>
        <a:font script="Hang" typeface="맑은 고딕"/>
        <a:font script="Hans" typeface="Nunito Sans"/>
        <a:font script="Hant" typeface="新細明體"/>
        <a:font script="Arab" typeface="Nunito Sans"/>
        <a:font script="Hebr" typeface="Nunito Sans"/>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Nunito Sans"/>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Nunito Sans Light"/>
        <a:ea typeface=""/>
        <a:cs typeface=""/>
        <a:font script="Jpan" typeface="游ゴシック Light"/>
        <a:font script="Hang" typeface="맑은 고딕"/>
        <a:font script="Hans" typeface="Nunito Sans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Nunito Sans"/>
        <a:ea typeface=""/>
        <a:cs typeface=""/>
        <a:font script="Jpan" typeface="游ゴシック"/>
        <a:font script="Hang" typeface="맑은 고딕"/>
        <a:font script="Hans" typeface="Nunito Sans"/>
        <a:font script="Hant" typeface="新細明體"/>
        <a:font script="Arab" typeface="Nunito Sans"/>
        <a:font script="Hebr" typeface="Nunito Sans"/>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Nunito Sans"/>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Nunito Sans"/>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Nunito Sans ExtraBold"/>
        <a:ea typeface=""/>
        <a:cs typeface=""/>
        <a:font script="Jpan" typeface="ＭＳ Ｐゴシック"/>
        <a:font script="Hang" typeface="맑은 고딕"/>
        <a:font script="Hans" typeface="Nunito Sans"/>
        <a:font script="Hant" typeface="新細明體"/>
        <a:font script="Arab" typeface="Nunito Sans"/>
        <a:font script="Hebr" typeface="Nunito Sans"/>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Nunito Sans"/>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6273</Words>
  <Application>WPS Slides</Application>
  <PresentationFormat>宽屏</PresentationFormat>
  <Paragraphs>167</Paragraphs>
  <Slides>10</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10</vt:i4>
      </vt:variant>
    </vt:vector>
  </HeadingPairs>
  <TitlesOfParts>
    <vt:vector size="21" baseType="lpstr">
      <vt:lpstr>Arial</vt:lpstr>
      <vt:lpstr>SimSun</vt:lpstr>
      <vt:lpstr>Wingdings</vt:lpstr>
      <vt:lpstr>Nunito Sans</vt:lpstr>
      <vt:lpstr>Nunito Sans Light</vt:lpstr>
      <vt:lpstr>Nunito Sans ExtraBold</vt:lpstr>
      <vt:lpstr>汉仪雅酷黑 45W</vt:lpstr>
      <vt:lpstr>阿里巴巴普惠体 R</vt:lpstr>
      <vt:lpstr>Microsoft YaHei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 strator</dc:creator>
  <cp:lastModifiedBy>WPS_1694956077</cp:lastModifiedBy>
  <cp:revision>139</cp:revision>
  <dcterms:created xsi:type="dcterms:W3CDTF">2020-05-07T17:08:00Z</dcterms:created>
  <dcterms:modified xsi:type="dcterms:W3CDTF">2025-05-04T09:28:44Z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123D4FBDA5D44FDD8804D64A6AE035B9_11</vt:lpwstr>
  </property>
  <property fmtid="{D5CDD505-2E9C-101B-9397-08002B2CF9AE}" pid="3" name="KSOProductBuildVer">
    <vt:lpwstr>1033-12.2.0.20795</vt:lpwstr>
  </property>
</Properties>
</file>

<file path=docProps/thumbnail.jpeg>
</file>